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26"/>
  </p:notesMasterIdLst>
  <p:handoutMasterIdLst>
    <p:handoutMasterId r:id="rId27"/>
  </p:handoutMasterIdLst>
  <p:sldIdLst>
    <p:sldId id="280" r:id="rId2"/>
    <p:sldId id="272" r:id="rId3"/>
    <p:sldId id="257" r:id="rId4"/>
    <p:sldId id="258" r:id="rId5"/>
    <p:sldId id="279" r:id="rId6"/>
    <p:sldId id="259" r:id="rId7"/>
    <p:sldId id="262" r:id="rId8"/>
    <p:sldId id="261" r:id="rId9"/>
    <p:sldId id="260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8" r:id="rId20"/>
    <p:sldId id="273" r:id="rId21"/>
    <p:sldId id="274" r:id="rId22"/>
    <p:sldId id="275" r:id="rId23"/>
    <p:sldId id="276" r:id="rId24"/>
    <p:sldId id="277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D0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2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6079B55-6CB6-4D1E-BF5B-F81C80D5C645}" type="doc">
      <dgm:prSet loTypeId="urn:microsoft.com/office/officeart/2005/8/layout/target3" loCatId="relationship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fr-FR"/>
        </a:p>
      </dgm:t>
    </dgm:pt>
    <dgm:pt modelId="{3A91191E-C3D2-4853-8554-47BE2A91FB06}">
      <dgm:prSet phldrT="[Texte]"/>
      <dgm:spPr/>
      <dgm:t>
        <a:bodyPr/>
        <a:lstStyle/>
        <a:p>
          <a:r>
            <a:rPr lang="fr-FR" dirty="0" smtClean="0"/>
            <a:t>Régiment</a:t>
          </a:r>
          <a:endParaRPr lang="fr-FR" dirty="0"/>
        </a:p>
      </dgm:t>
    </dgm:pt>
    <dgm:pt modelId="{97C585C0-94D3-43CD-A684-55DA38F67AE1}" type="parTrans" cxnId="{CB4B4A1B-746C-4F04-9FB9-0DDBDDD34C23}">
      <dgm:prSet/>
      <dgm:spPr/>
      <dgm:t>
        <a:bodyPr/>
        <a:lstStyle/>
        <a:p>
          <a:endParaRPr lang="fr-FR"/>
        </a:p>
      </dgm:t>
    </dgm:pt>
    <dgm:pt modelId="{3CA653FF-D28A-455C-AD55-B31E37EE15D6}" type="sibTrans" cxnId="{CB4B4A1B-746C-4F04-9FB9-0DDBDDD34C23}">
      <dgm:prSet/>
      <dgm:spPr/>
      <dgm:t>
        <a:bodyPr/>
        <a:lstStyle/>
        <a:p>
          <a:endParaRPr lang="fr-FR"/>
        </a:p>
      </dgm:t>
    </dgm:pt>
    <dgm:pt modelId="{9F6B9244-C7CB-4845-983F-84BC921D8C03}">
      <dgm:prSet phldrT="[Texte]"/>
      <dgm:spPr/>
      <dgm:t>
        <a:bodyPr/>
        <a:lstStyle/>
        <a:p>
          <a:r>
            <a:rPr lang="fr-FR" dirty="0" smtClean="0"/>
            <a:t>Présélection</a:t>
          </a:r>
          <a:endParaRPr lang="fr-FR" dirty="0"/>
        </a:p>
      </dgm:t>
    </dgm:pt>
    <dgm:pt modelId="{E3D1364B-0091-4EC2-915E-724A4ED6342B}" type="parTrans" cxnId="{9018D009-5F05-4ABA-BA8B-EE51270CC67C}">
      <dgm:prSet/>
      <dgm:spPr/>
      <dgm:t>
        <a:bodyPr/>
        <a:lstStyle/>
        <a:p>
          <a:endParaRPr lang="fr-FR"/>
        </a:p>
      </dgm:t>
    </dgm:pt>
    <dgm:pt modelId="{7AA2EF01-7736-4226-9462-82C9B49970A3}" type="sibTrans" cxnId="{9018D009-5F05-4ABA-BA8B-EE51270CC67C}">
      <dgm:prSet/>
      <dgm:spPr/>
      <dgm:t>
        <a:bodyPr/>
        <a:lstStyle/>
        <a:p>
          <a:endParaRPr lang="fr-FR"/>
        </a:p>
      </dgm:t>
    </dgm:pt>
    <dgm:pt modelId="{A4DBFE49-2058-4913-8B57-FBF93B68D025}">
      <dgm:prSet phldrT="[Texte]"/>
      <dgm:spPr/>
      <dgm:t>
        <a:bodyPr/>
        <a:lstStyle/>
        <a:p>
          <a:r>
            <a:rPr lang="fr-FR" dirty="0" smtClean="0"/>
            <a:t>Sélection</a:t>
          </a:r>
          <a:endParaRPr lang="fr-FR" dirty="0"/>
        </a:p>
      </dgm:t>
    </dgm:pt>
    <dgm:pt modelId="{522DA18B-2B21-400D-BD43-06677059ABBF}" type="parTrans" cxnId="{75DDF755-9FE5-4E13-8285-A4C722F73B94}">
      <dgm:prSet/>
      <dgm:spPr/>
      <dgm:t>
        <a:bodyPr/>
        <a:lstStyle/>
        <a:p>
          <a:endParaRPr lang="fr-FR"/>
        </a:p>
      </dgm:t>
    </dgm:pt>
    <dgm:pt modelId="{91444ED0-44FD-4E84-A2D2-C5538B06DEF2}" type="sibTrans" cxnId="{75DDF755-9FE5-4E13-8285-A4C722F73B94}">
      <dgm:prSet/>
      <dgm:spPr/>
      <dgm:t>
        <a:bodyPr/>
        <a:lstStyle/>
        <a:p>
          <a:endParaRPr lang="fr-FR"/>
        </a:p>
      </dgm:t>
    </dgm:pt>
    <dgm:pt modelId="{CC04E36C-C017-4005-9149-1E3410A6BD9E}">
      <dgm:prSet phldrT="[Texte]"/>
      <dgm:spPr/>
      <dgm:t>
        <a:bodyPr/>
        <a:lstStyle/>
        <a:p>
          <a:r>
            <a:rPr lang="fr-FR" dirty="0" smtClean="0"/>
            <a:t>Unités : IA</a:t>
          </a:r>
          <a:endParaRPr lang="fr-FR" dirty="0"/>
        </a:p>
      </dgm:t>
    </dgm:pt>
    <dgm:pt modelId="{430E57E6-F88D-47A6-8A3F-92AF3F977749}" type="parTrans" cxnId="{D9ADE5C4-8950-494F-B13D-905B1ABB792F}">
      <dgm:prSet/>
      <dgm:spPr/>
      <dgm:t>
        <a:bodyPr/>
        <a:lstStyle/>
        <a:p>
          <a:endParaRPr lang="fr-FR"/>
        </a:p>
      </dgm:t>
    </dgm:pt>
    <dgm:pt modelId="{C4FAFB1B-B5F5-47F3-BEF7-8BAA7E8FBCDF}" type="sibTrans" cxnId="{D9ADE5C4-8950-494F-B13D-905B1ABB792F}">
      <dgm:prSet/>
      <dgm:spPr/>
      <dgm:t>
        <a:bodyPr/>
        <a:lstStyle/>
        <a:p>
          <a:endParaRPr lang="fr-FR"/>
        </a:p>
      </dgm:t>
    </dgm:pt>
    <dgm:pt modelId="{DE5B1D61-B09C-4FAB-9A45-C3B311819491}">
      <dgm:prSet phldrT="[Texte]"/>
      <dgm:spPr/>
      <dgm:t>
        <a:bodyPr/>
        <a:lstStyle/>
        <a:p>
          <a:r>
            <a:rPr lang="fr-FR" dirty="0" smtClean="0"/>
            <a:t>Attaque</a:t>
          </a:r>
          <a:endParaRPr lang="fr-FR" dirty="0"/>
        </a:p>
      </dgm:t>
    </dgm:pt>
    <dgm:pt modelId="{6712B5F1-0FE8-4052-948F-72A6938FBAF6}" type="parTrans" cxnId="{4D3E332F-9D2E-4E73-84F9-BE00E65046D9}">
      <dgm:prSet/>
      <dgm:spPr/>
      <dgm:t>
        <a:bodyPr/>
        <a:lstStyle/>
        <a:p>
          <a:endParaRPr lang="fr-FR"/>
        </a:p>
      </dgm:t>
    </dgm:pt>
    <dgm:pt modelId="{87B87B38-1526-433B-9245-01B010978EF4}" type="sibTrans" cxnId="{4D3E332F-9D2E-4E73-84F9-BE00E65046D9}">
      <dgm:prSet/>
      <dgm:spPr/>
      <dgm:t>
        <a:bodyPr/>
        <a:lstStyle/>
        <a:p>
          <a:endParaRPr lang="fr-FR"/>
        </a:p>
      </dgm:t>
    </dgm:pt>
    <dgm:pt modelId="{CE6A4038-E415-49A5-B0F7-3DACA193383A}">
      <dgm:prSet phldrT="[Texte]"/>
      <dgm:spPr/>
      <dgm:t>
        <a:bodyPr/>
        <a:lstStyle/>
        <a:p>
          <a:r>
            <a:rPr lang="fr-FR" dirty="0" smtClean="0"/>
            <a:t>Réarrangement</a:t>
          </a:r>
          <a:endParaRPr lang="fr-FR" dirty="0"/>
        </a:p>
      </dgm:t>
    </dgm:pt>
    <dgm:pt modelId="{45F62B40-99D5-4020-9B82-C416DD330ED3}" type="parTrans" cxnId="{E550BB8C-7113-4723-A26E-850FA4AEB757}">
      <dgm:prSet/>
      <dgm:spPr/>
      <dgm:t>
        <a:bodyPr/>
        <a:lstStyle/>
        <a:p>
          <a:endParaRPr lang="fr-FR"/>
        </a:p>
      </dgm:t>
    </dgm:pt>
    <dgm:pt modelId="{4F447894-9A48-40F0-8044-D65B2C7CE063}" type="sibTrans" cxnId="{E550BB8C-7113-4723-A26E-850FA4AEB757}">
      <dgm:prSet/>
      <dgm:spPr/>
      <dgm:t>
        <a:bodyPr/>
        <a:lstStyle/>
        <a:p>
          <a:endParaRPr lang="fr-FR"/>
        </a:p>
      </dgm:t>
    </dgm:pt>
    <dgm:pt modelId="{D31987F7-93DB-49C2-BA84-CC03A9CD0224}">
      <dgm:prSet phldrT="[Texte]"/>
      <dgm:spPr/>
      <dgm:t>
        <a:bodyPr/>
        <a:lstStyle/>
        <a:p>
          <a:r>
            <a:rPr lang="fr-FR" dirty="0" smtClean="0"/>
            <a:t>Mouvements</a:t>
          </a:r>
          <a:endParaRPr lang="fr-FR" dirty="0"/>
        </a:p>
      </dgm:t>
    </dgm:pt>
    <dgm:pt modelId="{E45F323F-0EC0-405D-B3EF-A4719E1B0CAD}" type="parTrans" cxnId="{0CB4B0C8-8DAE-43CB-812D-080813D2F2F6}">
      <dgm:prSet/>
      <dgm:spPr/>
      <dgm:t>
        <a:bodyPr/>
        <a:lstStyle/>
        <a:p>
          <a:endParaRPr lang="fr-FR"/>
        </a:p>
      </dgm:t>
    </dgm:pt>
    <dgm:pt modelId="{4867170A-917C-4920-BCF4-59B6FD4F81F5}" type="sibTrans" cxnId="{0CB4B0C8-8DAE-43CB-812D-080813D2F2F6}">
      <dgm:prSet/>
      <dgm:spPr/>
      <dgm:t>
        <a:bodyPr/>
        <a:lstStyle/>
        <a:p>
          <a:endParaRPr lang="fr-FR"/>
        </a:p>
      </dgm:t>
    </dgm:pt>
    <dgm:pt modelId="{E4D357BB-B3B0-4467-96A1-CD85A7258810}">
      <dgm:prSet phldrT="[Texte]"/>
      <dgm:spPr/>
      <dgm:t>
        <a:bodyPr/>
        <a:lstStyle/>
        <a:p>
          <a:r>
            <a:rPr lang="fr-FR" dirty="0" smtClean="0"/>
            <a:t>Placement</a:t>
          </a:r>
          <a:endParaRPr lang="fr-FR" dirty="0"/>
        </a:p>
      </dgm:t>
    </dgm:pt>
    <dgm:pt modelId="{50613E08-F6E2-4B12-8E34-B9D1BA198D62}" type="parTrans" cxnId="{3B475C81-3FD3-4DD2-86BA-6523A9B1F227}">
      <dgm:prSet/>
      <dgm:spPr/>
      <dgm:t>
        <a:bodyPr/>
        <a:lstStyle/>
        <a:p>
          <a:endParaRPr lang="fr-FR"/>
        </a:p>
      </dgm:t>
    </dgm:pt>
    <dgm:pt modelId="{604C4F40-386F-48DE-A31B-81A129B6F9A6}" type="sibTrans" cxnId="{3B475C81-3FD3-4DD2-86BA-6523A9B1F227}">
      <dgm:prSet/>
      <dgm:spPr/>
      <dgm:t>
        <a:bodyPr/>
        <a:lstStyle/>
        <a:p>
          <a:endParaRPr lang="fr-FR"/>
        </a:p>
      </dgm:t>
    </dgm:pt>
    <dgm:pt modelId="{94AE6DA2-44C5-41D0-A5DC-B697FBC7D441}" type="pres">
      <dgm:prSet presAssocID="{66079B55-6CB6-4D1E-BF5B-F81C80D5C645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43F789B2-C9A0-4083-A69A-84C9A86C519E}" type="pres">
      <dgm:prSet presAssocID="{3A91191E-C3D2-4853-8554-47BE2A91FB06}" presName="circle1" presStyleLbl="node1" presStyleIdx="0" presStyleCnt="2"/>
      <dgm:spPr/>
    </dgm:pt>
    <dgm:pt modelId="{A5E891DC-B62D-43C6-9A70-D7DDCA295F75}" type="pres">
      <dgm:prSet presAssocID="{3A91191E-C3D2-4853-8554-47BE2A91FB06}" presName="space" presStyleCnt="0"/>
      <dgm:spPr/>
    </dgm:pt>
    <dgm:pt modelId="{E40CC520-BAA1-45ED-9114-1087CE66CA5B}" type="pres">
      <dgm:prSet presAssocID="{3A91191E-C3D2-4853-8554-47BE2A91FB06}" presName="rect1" presStyleLbl="alignAcc1" presStyleIdx="0" presStyleCnt="2"/>
      <dgm:spPr/>
    </dgm:pt>
    <dgm:pt modelId="{5DA4D138-13B8-4D5D-AEDD-688C690AB717}" type="pres">
      <dgm:prSet presAssocID="{CC04E36C-C017-4005-9149-1E3410A6BD9E}" presName="vertSpace2" presStyleLbl="node1" presStyleIdx="0" presStyleCnt="2"/>
      <dgm:spPr/>
    </dgm:pt>
    <dgm:pt modelId="{E13150EF-DDDB-4282-9288-1AD170D5FF7A}" type="pres">
      <dgm:prSet presAssocID="{CC04E36C-C017-4005-9149-1E3410A6BD9E}" presName="circle2" presStyleLbl="node1" presStyleIdx="1" presStyleCnt="2"/>
      <dgm:spPr/>
    </dgm:pt>
    <dgm:pt modelId="{11CAE042-EE9F-4BC0-9B82-986691C8B3E4}" type="pres">
      <dgm:prSet presAssocID="{CC04E36C-C017-4005-9149-1E3410A6BD9E}" presName="rect2" presStyleLbl="alignAcc1" presStyleIdx="1" presStyleCnt="2"/>
      <dgm:spPr/>
    </dgm:pt>
    <dgm:pt modelId="{DF208EA5-1DDB-4E44-9A91-BB7368921758}" type="pres">
      <dgm:prSet presAssocID="{3A91191E-C3D2-4853-8554-47BE2A91FB06}" presName="rect1ParTx" presStyleLbl="alignAcc1" presStyleIdx="1" presStyleCnt="2">
        <dgm:presLayoutVars>
          <dgm:chMax val="1"/>
          <dgm:bulletEnabled val="1"/>
        </dgm:presLayoutVars>
      </dgm:prSet>
      <dgm:spPr/>
    </dgm:pt>
    <dgm:pt modelId="{060CB475-6E84-4F63-85E9-B87C45BA27DC}" type="pres">
      <dgm:prSet presAssocID="{3A91191E-C3D2-4853-8554-47BE2A91FB06}" presName="rect1ChTx" presStyleLbl="alignAcc1" presStyleIdx="1" presStyleCnt="2">
        <dgm:presLayoutVars>
          <dgm:bulletEnabled val="1"/>
        </dgm:presLayoutVars>
      </dgm:prSet>
      <dgm:spPr/>
    </dgm:pt>
    <dgm:pt modelId="{D41481B7-FF3E-45CC-8D74-717332E6554A}" type="pres">
      <dgm:prSet presAssocID="{CC04E36C-C017-4005-9149-1E3410A6BD9E}" presName="rect2ParTx" presStyleLbl="alignAcc1" presStyleIdx="1" presStyleCnt="2">
        <dgm:presLayoutVars>
          <dgm:chMax val="1"/>
          <dgm:bulletEnabled val="1"/>
        </dgm:presLayoutVars>
      </dgm:prSet>
      <dgm:spPr/>
    </dgm:pt>
    <dgm:pt modelId="{2830AA45-BD6D-4073-B156-73C5DB83A2C7}" type="pres">
      <dgm:prSet presAssocID="{CC04E36C-C017-4005-9149-1E3410A6BD9E}" presName="rect2ChTx" presStyleLbl="alignAcc1" presStyleIdx="1" presStyleCnt="2">
        <dgm:presLayoutVars>
          <dgm:bulletEnabled val="1"/>
        </dgm:presLayoutVars>
      </dgm:prSet>
      <dgm:spPr/>
    </dgm:pt>
  </dgm:ptLst>
  <dgm:cxnLst>
    <dgm:cxn modelId="{889FC2AB-A9E6-4D5C-81FE-F0C96AC0AEF5}" type="presOf" srcId="{CE6A4038-E415-49A5-B0F7-3DACA193383A}" destId="{2830AA45-BD6D-4073-B156-73C5DB83A2C7}" srcOrd="0" destOrd="1" presId="urn:microsoft.com/office/officeart/2005/8/layout/target3"/>
    <dgm:cxn modelId="{CB4B4A1B-746C-4F04-9FB9-0DDBDDD34C23}" srcId="{66079B55-6CB6-4D1E-BF5B-F81C80D5C645}" destId="{3A91191E-C3D2-4853-8554-47BE2A91FB06}" srcOrd="0" destOrd="0" parTransId="{97C585C0-94D3-43CD-A684-55DA38F67AE1}" sibTransId="{3CA653FF-D28A-455C-AD55-B31E37EE15D6}"/>
    <dgm:cxn modelId="{7625FE76-55D3-4AE4-9C99-1FEAFED80253}" type="presOf" srcId="{9F6B9244-C7CB-4845-983F-84BC921D8C03}" destId="{060CB475-6E84-4F63-85E9-B87C45BA27DC}" srcOrd="0" destOrd="0" presId="urn:microsoft.com/office/officeart/2005/8/layout/target3"/>
    <dgm:cxn modelId="{02CD2D47-392E-45F2-A955-C6A5E01875FF}" type="presOf" srcId="{A4DBFE49-2058-4913-8B57-FBF93B68D025}" destId="{060CB475-6E84-4F63-85E9-B87C45BA27DC}" srcOrd="0" destOrd="1" presId="urn:microsoft.com/office/officeart/2005/8/layout/target3"/>
    <dgm:cxn modelId="{1F29F2C3-836B-48DD-8339-816747CA5732}" type="presOf" srcId="{CC04E36C-C017-4005-9149-1E3410A6BD9E}" destId="{D41481B7-FF3E-45CC-8D74-717332E6554A}" srcOrd="1" destOrd="0" presId="urn:microsoft.com/office/officeart/2005/8/layout/target3"/>
    <dgm:cxn modelId="{0CB4B0C8-8DAE-43CB-812D-080813D2F2F6}" srcId="{CC04E36C-C017-4005-9149-1E3410A6BD9E}" destId="{D31987F7-93DB-49C2-BA84-CC03A9CD0224}" srcOrd="2" destOrd="0" parTransId="{E45F323F-0EC0-405D-B3EF-A4719E1B0CAD}" sibTransId="{4867170A-917C-4920-BCF4-59B6FD4F81F5}"/>
    <dgm:cxn modelId="{B2CDB07F-D5C7-492B-A6AD-43A4C60BC1B2}" type="presOf" srcId="{CC04E36C-C017-4005-9149-1E3410A6BD9E}" destId="{11CAE042-EE9F-4BC0-9B82-986691C8B3E4}" srcOrd="0" destOrd="0" presId="urn:microsoft.com/office/officeart/2005/8/layout/target3"/>
    <dgm:cxn modelId="{9018D009-5F05-4ABA-BA8B-EE51270CC67C}" srcId="{3A91191E-C3D2-4853-8554-47BE2A91FB06}" destId="{9F6B9244-C7CB-4845-983F-84BC921D8C03}" srcOrd="0" destOrd="0" parTransId="{E3D1364B-0091-4EC2-915E-724A4ED6342B}" sibTransId="{7AA2EF01-7736-4226-9462-82C9B49970A3}"/>
    <dgm:cxn modelId="{3B475C81-3FD3-4DD2-86BA-6523A9B1F227}" srcId="{3A91191E-C3D2-4853-8554-47BE2A91FB06}" destId="{E4D357BB-B3B0-4467-96A1-CD85A7258810}" srcOrd="2" destOrd="0" parTransId="{50613E08-F6E2-4B12-8E34-B9D1BA198D62}" sibTransId="{604C4F40-386F-48DE-A31B-81A129B6F9A6}"/>
    <dgm:cxn modelId="{9290AB87-A982-4CA1-8FBC-162CB048FF92}" type="presOf" srcId="{E4D357BB-B3B0-4467-96A1-CD85A7258810}" destId="{060CB475-6E84-4F63-85E9-B87C45BA27DC}" srcOrd="0" destOrd="2" presId="urn:microsoft.com/office/officeart/2005/8/layout/target3"/>
    <dgm:cxn modelId="{DE9DE78D-594C-4684-808D-F58ED9C71E0D}" type="presOf" srcId="{3A91191E-C3D2-4853-8554-47BE2A91FB06}" destId="{DF208EA5-1DDB-4E44-9A91-BB7368921758}" srcOrd="1" destOrd="0" presId="urn:microsoft.com/office/officeart/2005/8/layout/target3"/>
    <dgm:cxn modelId="{75DDF755-9FE5-4E13-8285-A4C722F73B94}" srcId="{3A91191E-C3D2-4853-8554-47BE2A91FB06}" destId="{A4DBFE49-2058-4913-8B57-FBF93B68D025}" srcOrd="1" destOrd="0" parTransId="{522DA18B-2B21-400D-BD43-06677059ABBF}" sibTransId="{91444ED0-44FD-4E84-A2D2-C5538B06DEF2}"/>
    <dgm:cxn modelId="{4D3E332F-9D2E-4E73-84F9-BE00E65046D9}" srcId="{CC04E36C-C017-4005-9149-1E3410A6BD9E}" destId="{DE5B1D61-B09C-4FAB-9A45-C3B311819491}" srcOrd="0" destOrd="0" parTransId="{6712B5F1-0FE8-4052-948F-72A6938FBAF6}" sibTransId="{87B87B38-1526-433B-9245-01B010978EF4}"/>
    <dgm:cxn modelId="{BCF0FD5C-9CCA-45DD-BB8A-4142DA34325B}" type="presOf" srcId="{3A91191E-C3D2-4853-8554-47BE2A91FB06}" destId="{E40CC520-BAA1-45ED-9114-1087CE66CA5B}" srcOrd="0" destOrd="0" presId="urn:microsoft.com/office/officeart/2005/8/layout/target3"/>
    <dgm:cxn modelId="{95FAE371-1CA7-4376-8E3F-5B77C30FF5BF}" type="presOf" srcId="{D31987F7-93DB-49C2-BA84-CC03A9CD0224}" destId="{2830AA45-BD6D-4073-B156-73C5DB83A2C7}" srcOrd="0" destOrd="2" presId="urn:microsoft.com/office/officeart/2005/8/layout/target3"/>
    <dgm:cxn modelId="{57B987BE-D268-44AC-A61F-FF9C22CB6EED}" type="presOf" srcId="{DE5B1D61-B09C-4FAB-9A45-C3B311819491}" destId="{2830AA45-BD6D-4073-B156-73C5DB83A2C7}" srcOrd="0" destOrd="0" presId="urn:microsoft.com/office/officeart/2005/8/layout/target3"/>
    <dgm:cxn modelId="{E550BB8C-7113-4723-A26E-850FA4AEB757}" srcId="{CC04E36C-C017-4005-9149-1E3410A6BD9E}" destId="{CE6A4038-E415-49A5-B0F7-3DACA193383A}" srcOrd="1" destOrd="0" parTransId="{45F62B40-99D5-4020-9B82-C416DD330ED3}" sibTransId="{4F447894-9A48-40F0-8044-D65B2C7CE063}"/>
    <dgm:cxn modelId="{534B5466-35EE-435F-A05A-0B146F3F047A}" type="presOf" srcId="{66079B55-6CB6-4D1E-BF5B-F81C80D5C645}" destId="{94AE6DA2-44C5-41D0-A5DC-B697FBC7D441}" srcOrd="0" destOrd="0" presId="urn:microsoft.com/office/officeart/2005/8/layout/target3"/>
    <dgm:cxn modelId="{D9ADE5C4-8950-494F-B13D-905B1ABB792F}" srcId="{66079B55-6CB6-4D1E-BF5B-F81C80D5C645}" destId="{CC04E36C-C017-4005-9149-1E3410A6BD9E}" srcOrd="1" destOrd="0" parTransId="{430E57E6-F88D-47A6-8A3F-92AF3F977749}" sibTransId="{C4FAFB1B-B5F5-47F3-BEF7-8BAA7E8FBCDF}"/>
    <dgm:cxn modelId="{5164394D-553B-4AD4-AAF5-50A8EAE8A8DC}" type="presParOf" srcId="{94AE6DA2-44C5-41D0-A5DC-B697FBC7D441}" destId="{43F789B2-C9A0-4083-A69A-84C9A86C519E}" srcOrd="0" destOrd="0" presId="urn:microsoft.com/office/officeart/2005/8/layout/target3"/>
    <dgm:cxn modelId="{7F6E3375-8299-4F71-8E8F-C944B75CC7E4}" type="presParOf" srcId="{94AE6DA2-44C5-41D0-A5DC-B697FBC7D441}" destId="{A5E891DC-B62D-43C6-9A70-D7DDCA295F75}" srcOrd="1" destOrd="0" presId="urn:microsoft.com/office/officeart/2005/8/layout/target3"/>
    <dgm:cxn modelId="{9409AA0F-0A12-4BE6-900C-E0EB4DC79A14}" type="presParOf" srcId="{94AE6DA2-44C5-41D0-A5DC-B697FBC7D441}" destId="{E40CC520-BAA1-45ED-9114-1087CE66CA5B}" srcOrd="2" destOrd="0" presId="urn:microsoft.com/office/officeart/2005/8/layout/target3"/>
    <dgm:cxn modelId="{2F2981D0-0CBC-4025-9153-A9EF986DB724}" type="presParOf" srcId="{94AE6DA2-44C5-41D0-A5DC-B697FBC7D441}" destId="{5DA4D138-13B8-4D5D-AEDD-688C690AB717}" srcOrd="3" destOrd="0" presId="urn:microsoft.com/office/officeart/2005/8/layout/target3"/>
    <dgm:cxn modelId="{D4FFB0D7-1264-4448-BCE1-6D73C3D92AAD}" type="presParOf" srcId="{94AE6DA2-44C5-41D0-A5DC-B697FBC7D441}" destId="{E13150EF-DDDB-4282-9288-1AD170D5FF7A}" srcOrd="4" destOrd="0" presId="urn:microsoft.com/office/officeart/2005/8/layout/target3"/>
    <dgm:cxn modelId="{A73FE25B-749C-4EB5-B4F0-97DA07B669CC}" type="presParOf" srcId="{94AE6DA2-44C5-41D0-A5DC-B697FBC7D441}" destId="{11CAE042-EE9F-4BC0-9B82-986691C8B3E4}" srcOrd="5" destOrd="0" presId="urn:microsoft.com/office/officeart/2005/8/layout/target3"/>
    <dgm:cxn modelId="{8B69C267-0956-4365-B3C2-CC39CFA2F678}" type="presParOf" srcId="{94AE6DA2-44C5-41D0-A5DC-B697FBC7D441}" destId="{DF208EA5-1DDB-4E44-9A91-BB7368921758}" srcOrd="6" destOrd="0" presId="urn:microsoft.com/office/officeart/2005/8/layout/target3"/>
    <dgm:cxn modelId="{26D895E6-779D-4658-9F2A-2EAADDBD3E6F}" type="presParOf" srcId="{94AE6DA2-44C5-41D0-A5DC-B697FBC7D441}" destId="{060CB475-6E84-4F63-85E9-B87C45BA27DC}" srcOrd="7" destOrd="0" presId="urn:microsoft.com/office/officeart/2005/8/layout/target3"/>
    <dgm:cxn modelId="{F83C773B-1159-4E9A-8BB4-B1B7F707741E}" type="presParOf" srcId="{94AE6DA2-44C5-41D0-A5DC-B697FBC7D441}" destId="{D41481B7-FF3E-45CC-8D74-717332E6554A}" srcOrd="8" destOrd="0" presId="urn:microsoft.com/office/officeart/2005/8/layout/target3"/>
    <dgm:cxn modelId="{18595362-62DB-4EBE-A83A-C7A667BFABF6}" type="presParOf" srcId="{94AE6DA2-44C5-41D0-A5DC-B697FBC7D441}" destId="{2830AA45-BD6D-4073-B156-73C5DB83A2C7}" srcOrd="9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F789B2-C9A0-4083-A69A-84C9A86C519E}">
      <dsp:nvSpPr>
        <dsp:cNvPr id="0" name=""/>
        <dsp:cNvSpPr/>
      </dsp:nvSpPr>
      <dsp:spPr>
        <a:xfrm>
          <a:off x="0" y="270933"/>
          <a:ext cx="4876800" cy="4876800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dk2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40CC520-BAA1-45ED-9114-1087CE66CA5B}">
      <dsp:nvSpPr>
        <dsp:cNvPr id="0" name=""/>
        <dsp:cNvSpPr/>
      </dsp:nvSpPr>
      <dsp:spPr>
        <a:xfrm>
          <a:off x="2438400" y="270933"/>
          <a:ext cx="5689599" cy="4876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4400" kern="1200" dirty="0" smtClean="0"/>
            <a:t>Régiment</a:t>
          </a:r>
          <a:endParaRPr lang="fr-FR" sz="4400" kern="1200" dirty="0"/>
        </a:p>
      </dsp:txBody>
      <dsp:txXfrm>
        <a:off x="2438400" y="270933"/>
        <a:ext cx="2844799" cy="2316480"/>
      </dsp:txXfrm>
    </dsp:sp>
    <dsp:sp modelId="{E13150EF-DDDB-4282-9288-1AD170D5FF7A}">
      <dsp:nvSpPr>
        <dsp:cNvPr id="0" name=""/>
        <dsp:cNvSpPr/>
      </dsp:nvSpPr>
      <dsp:spPr>
        <a:xfrm>
          <a:off x="1280160" y="2587413"/>
          <a:ext cx="2316480" cy="2316480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dk2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1CAE042-EE9F-4BC0-9B82-986691C8B3E4}">
      <dsp:nvSpPr>
        <dsp:cNvPr id="0" name=""/>
        <dsp:cNvSpPr/>
      </dsp:nvSpPr>
      <dsp:spPr>
        <a:xfrm>
          <a:off x="2438400" y="2587413"/>
          <a:ext cx="5689599" cy="231648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4400" kern="1200" dirty="0" smtClean="0"/>
            <a:t>Unités : IA</a:t>
          </a:r>
          <a:endParaRPr lang="fr-FR" sz="4400" kern="1200" dirty="0"/>
        </a:p>
      </dsp:txBody>
      <dsp:txXfrm>
        <a:off x="2438400" y="2587413"/>
        <a:ext cx="2844799" cy="2316480"/>
      </dsp:txXfrm>
    </dsp:sp>
    <dsp:sp modelId="{060CB475-6E84-4F63-85E9-B87C45BA27DC}">
      <dsp:nvSpPr>
        <dsp:cNvPr id="0" name=""/>
        <dsp:cNvSpPr/>
      </dsp:nvSpPr>
      <dsp:spPr>
        <a:xfrm>
          <a:off x="5283200" y="270933"/>
          <a:ext cx="2844799" cy="2316480"/>
        </a:xfrm>
        <a:prstGeom prst="rect">
          <a:avLst/>
        </a:prstGeom>
        <a:noFill/>
        <a:ln w="12700" cap="flat" cmpd="sng" algn="ctr">
          <a:noFill/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p3d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600" kern="1200" dirty="0" smtClean="0"/>
            <a:t>Présélection</a:t>
          </a:r>
          <a:endParaRPr lang="fr-FR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600" kern="1200" dirty="0" smtClean="0"/>
            <a:t>Sélection</a:t>
          </a:r>
          <a:endParaRPr lang="fr-FR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600" kern="1200" dirty="0" smtClean="0"/>
            <a:t>Placement</a:t>
          </a:r>
          <a:endParaRPr lang="fr-FR" sz="2600" kern="1200" dirty="0"/>
        </a:p>
      </dsp:txBody>
      <dsp:txXfrm>
        <a:off x="5283200" y="270933"/>
        <a:ext cx="2844799" cy="2316480"/>
      </dsp:txXfrm>
    </dsp:sp>
    <dsp:sp modelId="{2830AA45-BD6D-4073-B156-73C5DB83A2C7}">
      <dsp:nvSpPr>
        <dsp:cNvPr id="0" name=""/>
        <dsp:cNvSpPr/>
      </dsp:nvSpPr>
      <dsp:spPr>
        <a:xfrm>
          <a:off x="5283200" y="2587413"/>
          <a:ext cx="2844799" cy="2316480"/>
        </a:xfrm>
        <a:prstGeom prst="rect">
          <a:avLst/>
        </a:prstGeom>
        <a:noFill/>
        <a:ln w="12700" cap="flat" cmpd="sng" algn="ctr">
          <a:noFill/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p3d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600" kern="1200" dirty="0" smtClean="0"/>
            <a:t>Attaque</a:t>
          </a:r>
          <a:endParaRPr lang="fr-FR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600" kern="1200" dirty="0" smtClean="0"/>
            <a:t>Réarrangement</a:t>
          </a:r>
          <a:endParaRPr lang="fr-FR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600" kern="1200" dirty="0" smtClean="0"/>
            <a:t>Mouvements</a:t>
          </a:r>
          <a:endParaRPr lang="fr-FR" sz="2600" kern="1200" dirty="0"/>
        </a:p>
      </dsp:txBody>
      <dsp:txXfrm>
        <a:off x="5283200" y="2587413"/>
        <a:ext cx="2844799" cy="23164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CH"/>
              <a:t>Florian Duruz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3CC124-ABAF-4D40-8E0A-8CACF837F3EB}" type="datetimeFigureOut">
              <a:rPr lang="fr-CH" smtClean="0"/>
              <a:t>09.06.2022</a:t>
            </a:fld>
            <a:endParaRPr lang="fr-CH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fr-CH" dirty="0"/>
              <a:t>Tower Defense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1F2160-74D9-4E88-A985-2F90DBBA1596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2476649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CH"/>
              <a:t>Florian Duruz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5914F1-70FE-47AC-A640-1FCB090C1C29}" type="datetimeFigureOut">
              <a:rPr lang="fr-CH" smtClean="0"/>
              <a:t>09.06.2022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fr-CH" dirty="0"/>
              <a:t>Tower Defense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1B48D1-39F2-4899-9032-5773EB337DA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46283813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fr-CH"/>
              <a:t>Tower Defense</a:t>
            </a:r>
            <a:endParaRPr lang="fr-CH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B48D1-39F2-4899-9032-5773EB337DA7}" type="slidenum">
              <a:rPr lang="fr-CH" smtClean="0"/>
              <a:t>16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48904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64969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192959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501088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040073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443034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377132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6188484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117979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612375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434730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514951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175019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49284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978936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154265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44999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364706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CH"/>
              <a:t>Florian Duruz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559785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4" y="269203"/>
            <a:ext cx="10353761" cy="821043"/>
          </a:xfrm>
        </p:spPr>
        <p:txBody>
          <a:bodyPr/>
          <a:lstStyle/>
          <a:p>
            <a:r>
              <a:rPr lang="fr-CH" dirty="0" smtClean="0"/>
              <a:t>Castle </a:t>
            </a:r>
            <a:r>
              <a:rPr lang="fr-CH" dirty="0" err="1" smtClean="0"/>
              <a:t>Defense</a:t>
            </a:r>
            <a:endParaRPr lang="fr-CH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 smtClean="0"/>
              <a:t>Florian Duruz</a:t>
            </a:r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1</a:t>
            </a:fld>
            <a:endParaRPr lang="fr-CH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99" y="1595524"/>
            <a:ext cx="10583752" cy="40010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Sous-titre 2"/>
          <p:cNvSpPr txBox="1">
            <a:spLocks/>
          </p:cNvSpPr>
          <p:nvPr/>
        </p:nvSpPr>
        <p:spPr>
          <a:xfrm>
            <a:off x="4980501" y="1020467"/>
            <a:ext cx="2220346" cy="4614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 smtClean="0"/>
              <a:t>Par Florian </a:t>
            </a:r>
            <a:r>
              <a:rPr lang="fr-CH" dirty="0" err="1" smtClean="0"/>
              <a:t>Duruz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52627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9119" y="26076"/>
            <a:ext cx="10353761" cy="1326321"/>
          </a:xfrm>
        </p:spPr>
        <p:txBody>
          <a:bodyPr/>
          <a:lstStyle/>
          <a:p>
            <a:r>
              <a:rPr lang="fr-CH" b="1" dirty="0" smtClean="0"/>
              <a:t>Difficulté rencontrés</a:t>
            </a:r>
            <a:endParaRPr lang="fr-CH" b="1" dirty="0"/>
          </a:p>
        </p:txBody>
      </p:sp>
      <p:sp>
        <p:nvSpPr>
          <p:cNvPr id="10" name="Espace réservé de la date 5">
            <a:extLst>
              <a:ext uri="{FF2B5EF4-FFF2-40B4-BE49-F238E27FC236}">
                <a16:creationId xmlns:a16="http://schemas.microsoft.com/office/drawing/2014/main" id="{313B5A32-2607-4173-B7C6-0C7744ADDDB8}"/>
              </a:ext>
            </a:extLst>
          </p:cNvPr>
          <p:cNvSpPr txBox="1">
            <a:spLocks/>
          </p:cNvSpPr>
          <p:nvPr/>
        </p:nvSpPr>
        <p:spPr>
          <a:xfrm>
            <a:off x="7678736" y="64586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 dirty="0" smtClean="0"/>
              <a:t>13.06.2022</a:t>
            </a:r>
            <a:endParaRPr lang="fr-CH" dirty="0"/>
          </a:p>
        </p:txBody>
      </p:sp>
      <p:sp>
        <p:nvSpPr>
          <p:cNvPr id="11" name="Espace réservé du pied de page 6">
            <a:extLst>
              <a:ext uri="{FF2B5EF4-FFF2-40B4-BE49-F238E27FC236}">
                <a16:creationId xmlns:a16="http://schemas.microsoft.com/office/drawing/2014/main" id="{81FFACD0-C5F5-467C-9259-2EFDAD01A30D}"/>
              </a:ext>
            </a:extLst>
          </p:cNvPr>
          <p:cNvSpPr txBox="1">
            <a:spLocks/>
          </p:cNvSpPr>
          <p:nvPr/>
        </p:nvSpPr>
        <p:spPr>
          <a:xfrm>
            <a:off x="913794" y="6475370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  <a:endParaRPr lang="fr-CH" dirty="0"/>
          </a:p>
        </p:txBody>
      </p:sp>
      <p:sp>
        <p:nvSpPr>
          <p:cNvPr id="12" name="Espace réservé du numéro de diapositive 7">
            <a:extLst>
              <a:ext uri="{FF2B5EF4-FFF2-40B4-BE49-F238E27FC236}">
                <a16:creationId xmlns:a16="http://schemas.microsoft.com/office/drawing/2014/main" id="{30022516-3AE4-47B9-8368-A9516BD21B63}"/>
              </a:ext>
            </a:extLst>
          </p:cNvPr>
          <p:cNvSpPr txBox="1">
            <a:spLocks/>
          </p:cNvSpPr>
          <p:nvPr/>
        </p:nvSpPr>
        <p:spPr>
          <a:xfrm>
            <a:off x="10514011" y="645861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10</a:t>
            </a:fld>
            <a:endParaRPr lang="fr-CH"/>
          </a:p>
        </p:txBody>
      </p:sp>
      <p:graphicFrame>
        <p:nvGraphicFramePr>
          <p:cNvPr id="13" name="Diagramme 12"/>
          <p:cNvGraphicFramePr/>
          <p:nvPr>
            <p:extLst>
              <p:ext uri="{D42A27DB-BD31-4B8C-83A1-F6EECF244321}">
                <p14:modId xmlns:p14="http://schemas.microsoft.com/office/powerpoint/2010/main" val="2263358132"/>
              </p:ext>
            </p:extLst>
          </p:nvPr>
        </p:nvGraphicFramePr>
        <p:xfrm>
          <a:off x="2031999" y="1039952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28595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229531"/>
            <a:ext cx="10515600" cy="1325563"/>
          </a:xfrm>
        </p:spPr>
        <p:txBody>
          <a:bodyPr/>
          <a:lstStyle/>
          <a:p>
            <a:r>
              <a:rPr lang="fr-CH" b="1" dirty="0"/>
              <a:t>Update Manager : Désavantage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198" y="1284562"/>
            <a:ext cx="10515600" cy="4351338"/>
          </a:xfrm>
        </p:spPr>
        <p:txBody>
          <a:bodyPr/>
          <a:lstStyle/>
          <a:p>
            <a:r>
              <a:rPr lang="fr-CH" dirty="0"/>
              <a:t>Maintenir le Buffer à jour</a:t>
            </a:r>
          </a:p>
          <a:p>
            <a:r>
              <a:rPr lang="fr-CH" dirty="0"/>
              <a:t>Gestion des modifications lié à des événements extérieurs à la classe</a:t>
            </a:r>
          </a:p>
          <a:p>
            <a:pPr marL="0" indent="0">
              <a:buNone/>
            </a:pPr>
            <a:r>
              <a:rPr lang="fr-CH" dirty="0"/>
              <a:t>(Balles tirée par les tourelles)</a:t>
            </a:r>
          </a:p>
          <a:p>
            <a:endParaRPr lang="fr-CH" dirty="0"/>
          </a:p>
          <a:p>
            <a:pPr marL="0" indent="0">
              <a:buNone/>
            </a:pPr>
            <a:endParaRPr lang="fr-CH" dirty="0"/>
          </a:p>
          <a:p>
            <a:pPr marL="0" indent="0">
              <a:buNone/>
            </a:pPr>
            <a:r>
              <a:rPr lang="fr-CH" dirty="0"/>
              <a:t>S’assurer que la mise à jour se fasse APRES l’update (Job System)</a:t>
            </a:r>
          </a:p>
          <a:p>
            <a:pPr marL="0" indent="0">
              <a:buNone/>
            </a:pPr>
            <a:endParaRPr lang="fr-CH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1285" y="2837777"/>
            <a:ext cx="6829425" cy="942975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/>
          <a:srcRect b="79621"/>
          <a:stretch/>
        </p:blipFill>
        <p:spPr>
          <a:xfrm>
            <a:off x="2262186" y="4318167"/>
            <a:ext cx="7667625" cy="780318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/>
          <a:srcRect t="72503"/>
          <a:stretch/>
        </p:blipFill>
        <p:spPr>
          <a:xfrm>
            <a:off x="2262184" y="5098485"/>
            <a:ext cx="7667625" cy="1052879"/>
          </a:xfrm>
          <a:prstGeom prst="rect">
            <a:avLst/>
          </a:prstGeom>
        </p:spPr>
      </p:pic>
      <p:sp>
        <p:nvSpPr>
          <p:cNvPr id="12" name="Espace réservé de la date 5">
            <a:extLst>
              <a:ext uri="{FF2B5EF4-FFF2-40B4-BE49-F238E27FC236}">
                <a16:creationId xmlns:a16="http://schemas.microsoft.com/office/drawing/2014/main" id="{04B9437E-D3CB-4E16-BA3D-299FE2C70725}"/>
              </a:ext>
            </a:extLst>
          </p:cNvPr>
          <p:cNvSpPr txBox="1">
            <a:spLocks/>
          </p:cNvSpPr>
          <p:nvPr/>
        </p:nvSpPr>
        <p:spPr>
          <a:xfrm>
            <a:off x="7678736" y="64586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05.04.2022</a:t>
            </a:r>
          </a:p>
        </p:txBody>
      </p:sp>
      <p:sp>
        <p:nvSpPr>
          <p:cNvPr id="13" name="Espace réservé du pied de page 6">
            <a:extLst>
              <a:ext uri="{FF2B5EF4-FFF2-40B4-BE49-F238E27FC236}">
                <a16:creationId xmlns:a16="http://schemas.microsoft.com/office/drawing/2014/main" id="{CE0DB8B3-F97F-4676-B86C-F1A8D0E9EB7D}"/>
              </a:ext>
            </a:extLst>
          </p:cNvPr>
          <p:cNvSpPr txBox="1">
            <a:spLocks/>
          </p:cNvSpPr>
          <p:nvPr/>
        </p:nvSpPr>
        <p:spPr>
          <a:xfrm>
            <a:off x="913794" y="6475370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  <a:endParaRPr lang="fr-CH" dirty="0"/>
          </a:p>
        </p:txBody>
      </p:sp>
      <p:sp>
        <p:nvSpPr>
          <p:cNvPr id="14" name="Espace réservé du numéro de diapositive 7">
            <a:extLst>
              <a:ext uri="{FF2B5EF4-FFF2-40B4-BE49-F238E27FC236}">
                <a16:creationId xmlns:a16="http://schemas.microsoft.com/office/drawing/2014/main" id="{F747A2AB-C7AC-44A5-B526-F8B5FEC93B33}"/>
              </a:ext>
            </a:extLst>
          </p:cNvPr>
          <p:cNvSpPr txBox="1">
            <a:spLocks/>
          </p:cNvSpPr>
          <p:nvPr/>
        </p:nvSpPr>
        <p:spPr>
          <a:xfrm>
            <a:off x="10514011" y="645861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11</a:t>
            </a:fld>
            <a:endParaRPr lang="fr-CH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 smtClean="0"/>
              <a:t>Florian Duruz</a:t>
            </a:r>
            <a:endParaRPr lang="fr-CH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11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08218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61975" y="39369"/>
            <a:ext cx="10353761" cy="1326321"/>
          </a:xfrm>
        </p:spPr>
        <p:txBody>
          <a:bodyPr/>
          <a:lstStyle/>
          <a:p>
            <a:r>
              <a:rPr lang="fr-CH" b="1" dirty="0"/>
              <a:t>Système de grille : problématique</a:t>
            </a:r>
          </a:p>
        </p:txBody>
      </p:sp>
      <p:grpSp>
        <p:nvGrpSpPr>
          <p:cNvPr id="170" name="Groupe 169">
            <a:extLst>
              <a:ext uri="{FF2B5EF4-FFF2-40B4-BE49-F238E27FC236}">
                <a16:creationId xmlns:a16="http://schemas.microsoft.com/office/drawing/2014/main" id="{13A821C3-8B07-42F2-AB89-772D4536C18C}"/>
              </a:ext>
            </a:extLst>
          </p:cNvPr>
          <p:cNvGrpSpPr/>
          <p:nvPr/>
        </p:nvGrpSpPr>
        <p:grpSpPr>
          <a:xfrm rot="6973950">
            <a:off x="4075879" y="3316327"/>
            <a:ext cx="448109" cy="994711"/>
            <a:chOff x="3404801" y="3794269"/>
            <a:chExt cx="358888" cy="866925"/>
          </a:xfrm>
        </p:grpSpPr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6B6D5A97-8F7E-4F93-81B5-3155B3EF3EC7}"/>
                </a:ext>
              </a:extLst>
            </p:cNvPr>
            <p:cNvSpPr/>
            <p:nvPr/>
          </p:nvSpPr>
          <p:spPr>
            <a:xfrm>
              <a:off x="3404801" y="3794269"/>
              <a:ext cx="355857" cy="630837"/>
            </a:xfrm>
            <a:prstGeom prst="rect">
              <a:avLst/>
            </a:prstGeom>
            <a:solidFill>
              <a:srgbClr val="70AD47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E9E7882A-0D07-4F1C-99C8-11A1EAE6221F}"/>
                </a:ext>
              </a:extLst>
            </p:cNvPr>
            <p:cNvSpPr/>
            <p:nvPr/>
          </p:nvSpPr>
          <p:spPr>
            <a:xfrm>
              <a:off x="3407833" y="4434739"/>
              <a:ext cx="355856" cy="226455"/>
            </a:xfrm>
            <a:prstGeom prst="rect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73" name="Rectangle 172">
            <a:extLst>
              <a:ext uri="{FF2B5EF4-FFF2-40B4-BE49-F238E27FC236}">
                <a16:creationId xmlns:a16="http://schemas.microsoft.com/office/drawing/2014/main" id="{EBC1F259-93B6-4F29-83A5-605E7A329574}"/>
              </a:ext>
            </a:extLst>
          </p:cNvPr>
          <p:cNvSpPr/>
          <p:nvPr/>
        </p:nvSpPr>
        <p:spPr>
          <a:xfrm>
            <a:off x="4652632" y="3723592"/>
            <a:ext cx="1345474" cy="1332412"/>
          </a:xfrm>
          <a:prstGeom prst="rect">
            <a:avLst/>
          </a:prstGeom>
          <a:solidFill>
            <a:srgbClr val="70AD47">
              <a:lumMod val="5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CH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74" name="Connecteur droit 173">
            <a:extLst>
              <a:ext uri="{FF2B5EF4-FFF2-40B4-BE49-F238E27FC236}">
                <a16:creationId xmlns:a16="http://schemas.microsoft.com/office/drawing/2014/main" id="{E308AAB9-B4E7-4138-A6E4-B2E1A07B63D0}"/>
              </a:ext>
            </a:extLst>
          </p:cNvPr>
          <p:cNvCxnSpPr/>
          <p:nvPr/>
        </p:nvCxnSpPr>
        <p:spPr>
          <a:xfrm flipH="1">
            <a:off x="5315571" y="3723591"/>
            <a:ext cx="9797" cy="1332413"/>
          </a:xfrm>
          <a:prstGeom prst="line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sp>
        <p:nvSpPr>
          <p:cNvPr id="175" name="Rectangle 174">
            <a:extLst>
              <a:ext uri="{FF2B5EF4-FFF2-40B4-BE49-F238E27FC236}">
                <a16:creationId xmlns:a16="http://schemas.microsoft.com/office/drawing/2014/main" id="{C5D6225C-2830-4CB1-BE36-4A46F66A98E1}"/>
              </a:ext>
            </a:extLst>
          </p:cNvPr>
          <p:cNvSpPr/>
          <p:nvPr/>
        </p:nvSpPr>
        <p:spPr>
          <a:xfrm>
            <a:off x="4652632" y="2889040"/>
            <a:ext cx="1345474" cy="834551"/>
          </a:xfrm>
          <a:prstGeom prst="rect">
            <a:avLst/>
          </a:prstGeom>
          <a:solidFill>
            <a:srgbClr val="ED7D31">
              <a:lumMod val="40000"/>
              <a:lumOff val="6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CH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76" name="Connecteur droit 175">
            <a:extLst>
              <a:ext uri="{FF2B5EF4-FFF2-40B4-BE49-F238E27FC236}">
                <a16:creationId xmlns:a16="http://schemas.microsoft.com/office/drawing/2014/main" id="{AF4033BA-D381-4BE1-96B4-9BD62AF9D9D7}"/>
              </a:ext>
            </a:extLst>
          </p:cNvPr>
          <p:cNvCxnSpPr/>
          <p:nvPr/>
        </p:nvCxnSpPr>
        <p:spPr>
          <a:xfrm>
            <a:off x="5127024" y="3538171"/>
            <a:ext cx="387122" cy="0"/>
          </a:xfrm>
          <a:prstGeom prst="line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cxnSp>
        <p:nvCxnSpPr>
          <p:cNvPr id="177" name="Connecteur droit 176">
            <a:extLst>
              <a:ext uri="{FF2B5EF4-FFF2-40B4-BE49-F238E27FC236}">
                <a16:creationId xmlns:a16="http://schemas.microsoft.com/office/drawing/2014/main" id="{C0967D03-0CEF-46E0-A535-B9701F5799D7}"/>
              </a:ext>
            </a:extLst>
          </p:cNvPr>
          <p:cNvCxnSpPr/>
          <p:nvPr/>
        </p:nvCxnSpPr>
        <p:spPr>
          <a:xfrm flipV="1">
            <a:off x="5490239" y="3148033"/>
            <a:ext cx="165934" cy="94643"/>
          </a:xfrm>
          <a:prstGeom prst="line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cxnSp>
        <p:nvCxnSpPr>
          <p:cNvPr id="178" name="Connecteur droit 177">
            <a:extLst>
              <a:ext uri="{FF2B5EF4-FFF2-40B4-BE49-F238E27FC236}">
                <a16:creationId xmlns:a16="http://schemas.microsoft.com/office/drawing/2014/main" id="{E4B743EA-1485-48C9-9F74-14F90BAC8C71}"/>
              </a:ext>
            </a:extLst>
          </p:cNvPr>
          <p:cNvCxnSpPr/>
          <p:nvPr/>
        </p:nvCxnSpPr>
        <p:spPr>
          <a:xfrm>
            <a:off x="5007920" y="3150557"/>
            <a:ext cx="145958" cy="95005"/>
          </a:xfrm>
          <a:prstGeom prst="line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sp>
        <p:nvSpPr>
          <p:cNvPr id="179" name="Rectangle 178">
            <a:extLst>
              <a:ext uri="{FF2B5EF4-FFF2-40B4-BE49-F238E27FC236}">
                <a16:creationId xmlns:a16="http://schemas.microsoft.com/office/drawing/2014/main" id="{85FAFB83-8223-4274-9780-3D3F6B34F042}"/>
              </a:ext>
            </a:extLst>
          </p:cNvPr>
          <p:cNvSpPr/>
          <p:nvPr/>
        </p:nvSpPr>
        <p:spPr>
          <a:xfrm>
            <a:off x="4652822" y="5056004"/>
            <a:ext cx="670552" cy="425694"/>
          </a:xfrm>
          <a:prstGeom prst="rect">
            <a:avLst/>
          </a:prstGeom>
          <a:solidFill>
            <a:srgbClr val="ED7D31">
              <a:lumMod val="5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CH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AD2BD37F-0689-4217-8B7C-BE8BFBF48558}"/>
              </a:ext>
            </a:extLst>
          </p:cNvPr>
          <p:cNvSpPr/>
          <p:nvPr/>
        </p:nvSpPr>
        <p:spPr>
          <a:xfrm>
            <a:off x="5323375" y="5056004"/>
            <a:ext cx="674732" cy="425694"/>
          </a:xfrm>
          <a:prstGeom prst="rect">
            <a:avLst/>
          </a:prstGeom>
          <a:solidFill>
            <a:srgbClr val="ED7D31">
              <a:lumMod val="5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CH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1" name="Ellipse 180">
            <a:extLst>
              <a:ext uri="{FF2B5EF4-FFF2-40B4-BE49-F238E27FC236}">
                <a16:creationId xmlns:a16="http://schemas.microsoft.com/office/drawing/2014/main" id="{B59E2AED-FCC7-42F6-94AF-DB575CCD2DA0}"/>
              </a:ext>
            </a:extLst>
          </p:cNvPr>
          <p:cNvSpPr/>
          <p:nvPr/>
        </p:nvSpPr>
        <p:spPr>
          <a:xfrm>
            <a:off x="5514146" y="3198546"/>
            <a:ext cx="169817" cy="169817"/>
          </a:xfrm>
          <a:prstGeom prst="ellipse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CH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2" name="Ellipse 181">
            <a:extLst>
              <a:ext uri="{FF2B5EF4-FFF2-40B4-BE49-F238E27FC236}">
                <a16:creationId xmlns:a16="http://schemas.microsoft.com/office/drawing/2014/main" id="{633F80A4-A20E-457D-90C9-3804BF1F9FAA}"/>
              </a:ext>
            </a:extLst>
          </p:cNvPr>
          <p:cNvSpPr/>
          <p:nvPr/>
        </p:nvSpPr>
        <p:spPr>
          <a:xfrm>
            <a:off x="5524034" y="3259218"/>
            <a:ext cx="45719" cy="45719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CH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3" name="Ellipse 182">
            <a:extLst>
              <a:ext uri="{FF2B5EF4-FFF2-40B4-BE49-F238E27FC236}">
                <a16:creationId xmlns:a16="http://schemas.microsoft.com/office/drawing/2014/main" id="{10A60409-BA86-4BE3-9A87-D54E0761BBBC}"/>
              </a:ext>
            </a:extLst>
          </p:cNvPr>
          <p:cNvSpPr/>
          <p:nvPr/>
        </p:nvSpPr>
        <p:spPr>
          <a:xfrm>
            <a:off x="4951403" y="3198546"/>
            <a:ext cx="169817" cy="169817"/>
          </a:xfrm>
          <a:prstGeom prst="ellipse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CH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4" name="Ellipse 183">
            <a:extLst>
              <a:ext uri="{FF2B5EF4-FFF2-40B4-BE49-F238E27FC236}">
                <a16:creationId xmlns:a16="http://schemas.microsoft.com/office/drawing/2014/main" id="{E820842D-260F-4A82-9531-7FFCA6D80E0B}"/>
              </a:ext>
            </a:extLst>
          </p:cNvPr>
          <p:cNvSpPr/>
          <p:nvPr/>
        </p:nvSpPr>
        <p:spPr>
          <a:xfrm>
            <a:off x="4961291" y="3259218"/>
            <a:ext cx="45719" cy="45719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CH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5" name="Organigramme : Délai 184">
            <a:extLst>
              <a:ext uri="{FF2B5EF4-FFF2-40B4-BE49-F238E27FC236}">
                <a16:creationId xmlns:a16="http://schemas.microsoft.com/office/drawing/2014/main" id="{9BCF5F39-737C-49FD-AD8E-7208D481CF26}"/>
              </a:ext>
            </a:extLst>
          </p:cNvPr>
          <p:cNvSpPr/>
          <p:nvPr/>
        </p:nvSpPr>
        <p:spPr>
          <a:xfrm rot="16200000">
            <a:off x="4996208" y="2070069"/>
            <a:ext cx="654331" cy="1385301"/>
          </a:xfrm>
          <a:prstGeom prst="flowChartDelay">
            <a:avLst/>
          </a:prstGeom>
          <a:solidFill>
            <a:srgbClr val="70AD47">
              <a:lumMod val="5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CH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6" name="Groupe 185">
            <a:extLst>
              <a:ext uri="{FF2B5EF4-FFF2-40B4-BE49-F238E27FC236}">
                <a16:creationId xmlns:a16="http://schemas.microsoft.com/office/drawing/2014/main" id="{E051512F-8AD3-400B-A770-9F1061D91D94}"/>
              </a:ext>
            </a:extLst>
          </p:cNvPr>
          <p:cNvGrpSpPr/>
          <p:nvPr/>
        </p:nvGrpSpPr>
        <p:grpSpPr>
          <a:xfrm rot="884056">
            <a:off x="3397052" y="1818642"/>
            <a:ext cx="1080633" cy="2060596"/>
            <a:chOff x="2709213" y="1766950"/>
            <a:chExt cx="1080633" cy="2060596"/>
          </a:xfrm>
        </p:grpSpPr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5C8E857F-F640-4AAE-A7DB-73F712CC464E}"/>
                </a:ext>
              </a:extLst>
            </p:cNvPr>
            <p:cNvSpPr/>
            <p:nvPr/>
          </p:nvSpPr>
          <p:spPr>
            <a:xfrm rot="21008106">
              <a:off x="3408875" y="2816647"/>
              <a:ext cx="95450" cy="1010899"/>
            </a:xfrm>
            <a:prstGeom prst="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BE8C3C6C-1C18-4AEB-813B-103AA812F572}"/>
                </a:ext>
              </a:extLst>
            </p:cNvPr>
            <p:cNvSpPr/>
            <p:nvPr/>
          </p:nvSpPr>
          <p:spPr>
            <a:xfrm rot="21024899">
              <a:off x="2709213" y="1766950"/>
              <a:ext cx="1080633" cy="1083029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CH" sz="2000" b="1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CellSize</a:t>
              </a:r>
              <a:endParaRPr kumimoji="0" lang="fr-CH" sz="2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CH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</a:t>
              </a:r>
            </a:p>
          </p:txBody>
        </p:sp>
      </p:grpSp>
      <p:grpSp>
        <p:nvGrpSpPr>
          <p:cNvPr id="189" name="Groupe 188">
            <a:extLst>
              <a:ext uri="{FF2B5EF4-FFF2-40B4-BE49-F238E27FC236}">
                <a16:creationId xmlns:a16="http://schemas.microsoft.com/office/drawing/2014/main" id="{C532DC47-6DBD-4156-8C9B-E99D1BDD564D}"/>
              </a:ext>
            </a:extLst>
          </p:cNvPr>
          <p:cNvGrpSpPr/>
          <p:nvPr/>
        </p:nvGrpSpPr>
        <p:grpSpPr>
          <a:xfrm>
            <a:off x="5998106" y="3741936"/>
            <a:ext cx="448109" cy="994711"/>
            <a:chOff x="3404801" y="3794269"/>
            <a:chExt cx="358888" cy="866925"/>
          </a:xfrm>
        </p:grpSpPr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6D51C4BF-FCCB-40A0-BFB1-C3D1FD680E46}"/>
                </a:ext>
              </a:extLst>
            </p:cNvPr>
            <p:cNvSpPr/>
            <p:nvPr/>
          </p:nvSpPr>
          <p:spPr>
            <a:xfrm>
              <a:off x="3404801" y="3794269"/>
              <a:ext cx="355857" cy="630837"/>
            </a:xfrm>
            <a:prstGeom prst="rect">
              <a:avLst/>
            </a:prstGeom>
            <a:solidFill>
              <a:srgbClr val="70AD47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38B2DD90-975F-4F8A-938C-C23E166A9F00}"/>
                </a:ext>
              </a:extLst>
            </p:cNvPr>
            <p:cNvSpPr/>
            <p:nvPr/>
          </p:nvSpPr>
          <p:spPr>
            <a:xfrm>
              <a:off x="3407833" y="4434739"/>
              <a:ext cx="355856" cy="226455"/>
            </a:xfrm>
            <a:prstGeom prst="rect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92" name="Groupe 191">
            <a:extLst>
              <a:ext uri="{FF2B5EF4-FFF2-40B4-BE49-F238E27FC236}">
                <a16:creationId xmlns:a16="http://schemas.microsoft.com/office/drawing/2014/main" id="{96C2A8AF-412F-46E4-98E3-856561777302}"/>
              </a:ext>
            </a:extLst>
          </p:cNvPr>
          <p:cNvGrpSpPr/>
          <p:nvPr/>
        </p:nvGrpSpPr>
        <p:grpSpPr>
          <a:xfrm>
            <a:off x="450832" y="2857878"/>
            <a:ext cx="2658212" cy="3044358"/>
            <a:chOff x="3154195" y="2515797"/>
            <a:chExt cx="2658212" cy="3044358"/>
          </a:xfrm>
        </p:grpSpPr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61D5990B-BC75-48A2-A5D7-1F4C876C8EB5}"/>
                </a:ext>
              </a:extLst>
            </p:cNvPr>
            <p:cNvSpPr/>
            <p:nvPr/>
          </p:nvSpPr>
          <p:spPr>
            <a:xfrm rot="15729434">
              <a:off x="4960800" y="3619909"/>
              <a:ext cx="422622" cy="749192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F7598C8B-908A-4CF3-9BA7-080360E99B22}"/>
                </a:ext>
              </a:extLst>
            </p:cNvPr>
            <p:cNvSpPr/>
            <p:nvPr/>
          </p:nvSpPr>
          <p:spPr>
            <a:xfrm>
              <a:off x="3576815" y="3802049"/>
              <a:ext cx="1345474" cy="1332412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5" name="Triangle isocèle 194">
              <a:extLst>
                <a:ext uri="{FF2B5EF4-FFF2-40B4-BE49-F238E27FC236}">
                  <a16:creationId xmlns:a16="http://schemas.microsoft.com/office/drawing/2014/main" id="{1C448454-0E81-499D-9C21-883388358025}"/>
                </a:ext>
              </a:extLst>
            </p:cNvPr>
            <p:cNvSpPr/>
            <p:nvPr/>
          </p:nvSpPr>
          <p:spPr>
            <a:xfrm rot="10800000">
              <a:off x="3877259" y="3798206"/>
              <a:ext cx="744583" cy="591669"/>
            </a:xfrm>
            <a:prstGeom prst="triangle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96" name="Connecteur droit 195">
              <a:extLst>
                <a:ext uri="{FF2B5EF4-FFF2-40B4-BE49-F238E27FC236}">
                  <a16:creationId xmlns:a16="http://schemas.microsoft.com/office/drawing/2014/main" id="{2D7E18BF-1CDE-4C9E-9699-128E3614EF1F}"/>
                </a:ext>
              </a:extLst>
            </p:cNvPr>
            <p:cNvCxnSpPr>
              <a:stCxn id="195" idx="3"/>
            </p:cNvCxnSpPr>
            <p:nvPr/>
          </p:nvCxnSpPr>
          <p:spPr>
            <a:xfrm flipH="1">
              <a:off x="4244653" y="3798206"/>
              <a:ext cx="4897" cy="1336254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A8248BA7-5CCB-4F1A-A55F-4887B54EFF67}"/>
                </a:ext>
              </a:extLst>
            </p:cNvPr>
            <p:cNvSpPr/>
            <p:nvPr/>
          </p:nvSpPr>
          <p:spPr>
            <a:xfrm>
              <a:off x="3576815" y="2967497"/>
              <a:ext cx="1345474" cy="834551"/>
            </a:xfrm>
            <a:prstGeom prst="rect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FD0BA611-3EC0-4F8D-AD60-90D7ADE389FA}"/>
                </a:ext>
              </a:extLst>
            </p:cNvPr>
            <p:cNvSpPr/>
            <p:nvPr/>
          </p:nvSpPr>
          <p:spPr>
            <a:xfrm>
              <a:off x="3877259" y="3279534"/>
              <a:ext cx="169817" cy="169817"/>
            </a:xfrm>
            <a:prstGeom prst="ellipse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717291EA-2BCC-48BC-90BB-0B4900AF31BC}"/>
                </a:ext>
              </a:extLst>
            </p:cNvPr>
            <p:cNvSpPr/>
            <p:nvPr/>
          </p:nvSpPr>
          <p:spPr>
            <a:xfrm>
              <a:off x="4399774" y="3279533"/>
              <a:ext cx="169817" cy="169817"/>
            </a:xfrm>
            <a:prstGeom prst="ellipse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00" name="Connecteur droit 199">
              <a:extLst>
                <a:ext uri="{FF2B5EF4-FFF2-40B4-BE49-F238E27FC236}">
                  <a16:creationId xmlns:a16="http://schemas.microsoft.com/office/drawing/2014/main" id="{E2B3B9E1-93AA-489F-B687-41AFFCAEBC06}"/>
                </a:ext>
              </a:extLst>
            </p:cNvPr>
            <p:cNvCxnSpPr/>
            <p:nvPr/>
          </p:nvCxnSpPr>
          <p:spPr>
            <a:xfrm>
              <a:off x="4030747" y="3619168"/>
              <a:ext cx="437607" cy="0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cxnSp>
          <p:nvCxnSpPr>
            <p:cNvPr id="201" name="Connecteur droit 200">
              <a:extLst>
                <a:ext uri="{FF2B5EF4-FFF2-40B4-BE49-F238E27FC236}">
                  <a16:creationId xmlns:a16="http://schemas.microsoft.com/office/drawing/2014/main" id="{1FDD3A6A-6BD7-4227-9217-541C3A94B022}"/>
                </a:ext>
              </a:extLst>
            </p:cNvPr>
            <p:cNvCxnSpPr/>
            <p:nvPr/>
          </p:nvCxnSpPr>
          <p:spPr>
            <a:xfrm flipV="1">
              <a:off x="4405909" y="3235141"/>
              <a:ext cx="142930" cy="44214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cxnSp>
          <p:nvCxnSpPr>
            <p:cNvPr id="202" name="Connecteur droit 201">
              <a:extLst>
                <a:ext uri="{FF2B5EF4-FFF2-40B4-BE49-F238E27FC236}">
                  <a16:creationId xmlns:a16="http://schemas.microsoft.com/office/drawing/2014/main" id="{5E971AD0-70FF-43A7-9BC5-57B647C44170}"/>
                </a:ext>
              </a:extLst>
            </p:cNvPr>
            <p:cNvCxnSpPr/>
            <p:nvPr/>
          </p:nvCxnSpPr>
          <p:spPr>
            <a:xfrm>
              <a:off x="3877164" y="3225986"/>
              <a:ext cx="158125" cy="39900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3E9FABB5-0339-4C69-9C9C-EC740C7A2217}"/>
                </a:ext>
              </a:extLst>
            </p:cNvPr>
            <p:cNvSpPr/>
            <p:nvPr/>
          </p:nvSpPr>
          <p:spPr>
            <a:xfrm>
              <a:off x="4499030" y="3346766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19C6154A-0F62-48EE-B5E0-2CDA79D0274E}"/>
                </a:ext>
              </a:extLst>
            </p:cNvPr>
            <p:cNvSpPr/>
            <p:nvPr/>
          </p:nvSpPr>
          <p:spPr>
            <a:xfrm>
              <a:off x="3970761" y="3346766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E5B0F7C0-3C6B-4575-A38E-A2877ED607DA}"/>
                </a:ext>
              </a:extLst>
            </p:cNvPr>
            <p:cNvSpPr/>
            <p:nvPr/>
          </p:nvSpPr>
          <p:spPr>
            <a:xfrm>
              <a:off x="3577005" y="5134461"/>
              <a:ext cx="670552" cy="425694"/>
            </a:xfrm>
            <a:prstGeom prst="rect">
              <a:avLst/>
            </a:prstGeom>
            <a:solidFill>
              <a:sysClr val="windowText" lastClr="000000">
                <a:lumMod val="75000"/>
                <a:lumOff val="25000"/>
              </a:sys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CF6272CE-5564-4B59-8C0D-AE64A9D8A8C2}"/>
                </a:ext>
              </a:extLst>
            </p:cNvPr>
            <p:cNvSpPr/>
            <p:nvPr/>
          </p:nvSpPr>
          <p:spPr>
            <a:xfrm>
              <a:off x="4247558" y="5134461"/>
              <a:ext cx="674732" cy="425694"/>
            </a:xfrm>
            <a:prstGeom prst="rect">
              <a:avLst/>
            </a:prstGeom>
            <a:solidFill>
              <a:sysClr val="windowText" lastClr="000000">
                <a:lumMod val="75000"/>
                <a:lumOff val="25000"/>
              </a:sys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289B8EF3-1C34-4C82-B088-7FAC40308FAD}"/>
                </a:ext>
              </a:extLst>
            </p:cNvPr>
            <p:cNvSpPr/>
            <p:nvPr/>
          </p:nvSpPr>
          <p:spPr>
            <a:xfrm>
              <a:off x="3154195" y="3798206"/>
              <a:ext cx="422622" cy="770710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E71F2BD5-D937-47C3-88E9-4CD91BB54696}"/>
                </a:ext>
              </a:extLst>
            </p:cNvPr>
            <p:cNvSpPr/>
            <p:nvPr/>
          </p:nvSpPr>
          <p:spPr>
            <a:xfrm>
              <a:off x="3154195" y="4568915"/>
              <a:ext cx="422620" cy="268941"/>
            </a:xfrm>
            <a:prstGeom prst="rect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5F41FF58-214B-4A40-8D3A-E31A1092562B}"/>
                </a:ext>
              </a:extLst>
            </p:cNvPr>
            <p:cNvSpPr/>
            <p:nvPr/>
          </p:nvSpPr>
          <p:spPr>
            <a:xfrm rot="15676852">
              <a:off x="5466627" y="3781337"/>
              <a:ext cx="422620" cy="268941"/>
            </a:xfrm>
            <a:prstGeom prst="rect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0" name="Ellipse 209">
              <a:extLst>
                <a:ext uri="{FF2B5EF4-FFF2-40B4-BE49-F238E27FC236}">
                  <a16:creationId xmlns:a16="http://schemas.microsoft.com/office/drawing/2014/main" id="{5E5D8D93-5BFB-42C7-8BB8-62EC0353F9FB}"/>
                </a:ext>
              </a:extLst>
            </p:cNvPr>
            <p:cNvSpPr/>
            <p:nvPr/>
          </p:nvSpPr>
          <p:spPr>
            <a:xfrm>
              <a:off x="3762471" y="3128679"/>
              <a:ext cx="405580" cy="405580"/>
            </a:xfrm>
            <a:prstGeom prst="ellipse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1" name="Ellipse 210">
              <a:extLst>
                <a:ext uri="{FF2B5EF4-FFF2-40B4-BE49-F238E27FC236}">
                  <a16:creationId xmlns:a16="http://schemas.microsoft.com/office/drawing/2014/main" id="{7927840B-2F46-4B3D-8FAD-B4F2FF111310}"/>
                </a:ext>
              </a:extLst>
            </p:cNvPr>
            <p:cNvSpPr/>
            <p:nvPr/>
          </p:nvSpPr>
          <p:spPr>
            <a:xfrm>
              <a:off x="4282839" y="3128679"/>
              <a:ext cx="405580" cy="405580"/>
            </a:xfrm>
            <a:prstGeom prst="ellipse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12" name="Connecteur droit 211">
              <a:extLst>
                <a:ext uri="{FF2B5EF4-FFF2-40B4-BE49-F238E27FC236}">
                  <a16:creationId xmlns:a16="http://schemas.microsoft.com/office/drawing/2014/main" id="{BF113A42-BB39-47E9-BE4D-5415DDB1F83C}"/>
                </a:ext>
              </a:extLst>
            </p:cNvPr>
            <p:cNvCxnSpPr>
              <a:endCxn id="211" idx="2"/>
            </p:cNvCxnSpPr>
            <p:nvPr/>
          </p:nvCxnSpPr>
          <p:spPr>
            <a:xfrm>
              <a:off x="4173036" y="3331469"/>
              <a:ext cx="109803" cy="0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cxnSp>
          <p:nvCxnSpPr>
            <p:cNvPr id="213" name="Connecteur droit 212">
              <a:extLst>
                <a:ext uri="{FF2B5EF4-FFF2-40B4-BE49-F238E27FC236}">
                  <a16:creationId xmlns:a16="http://schemas.microsoft.com/office/drawing/2014/main" id="{7B628241-27E4-4FA0-B8A1-44D69B86DDA0}"/>
                </a:ext>
              </a:extLst>
            </p:cNvPr>
            <p:cNvCxnSpPr>
              <a:stCxn id="197" idx="1"/>
            </p:cNvCxnSpPr>
            <p:nvPr/>
          </p:nvCxnSpPr>
          <p:spPr>
            <a:xfrm flipV="1">
              <a:off x="3576815" y="3346782"/>
              <a:ext cx="185656" cy="37991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cxnSp>
          <p:nvCxnSpPr>
            <p:cNvPr id="214" name="Connecteur droit 213">
              <a:extLst>
                <a:ext uri="{FF2B5EF4-FFF2-40B4-BE49-F238E27FC236}">
                  <a16:creationId xmlns:a16="http://schemas.microsoft.com/office/drawing/2014/main" id="{E20A1E4E-D375-42B6-B4DA-60455FC7C388}"/>
                </a:ext>
              </a:extLst>
            </p:cNvPr>
            <p:cNvCxnSpPr>
              <a:endCxn id="197" idx="3"/>
            </p:cNvCxnSpPr>
            <p:nvPr/>
          </p:nvCxnSpPr>
          <p:spPr>
            <a:xfrm>
              <a:off x="4684535" y="3350465"/>
              <a:ext cx="237754" cy="34308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215" name="Organigramme : Délai 214">
              <a:extLst>
                <a:ext uri="{FF2B5EF4-FFF2-40B4-BE49-F238E27FC236}">
                  <a16:creationId xmlns:a16="http://schemas.microsoft.com/office/drawing/2014/main" id="{06A98BA7-3E55-4E4A-89C2-FBDAD5FCA11D}"/>
                </a:ext>
              </a:extLst>
            </p:cNvPr>
            <p:cNvSpPr/>
            <p:nvPr/>
          </p:nvSpPr>
          <p:spPr>
            <a:xfrm rot="16200000">
              <a:off x="3955734" y="2160796"/>
              <a:ext cx="591236" cy="1349068"/>
            </a:xfrm>
            <a:prstGeom prst="flowChartDelay">
              <a:avLst/>
            </a:prstGeom>
            <a:solidFill>
              <a:srgbClr val="FFC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6" name="Organigramme : Délai 215">
              <a:extLst>
                <a:ext uri="{FF2B5EF4-FFF2-40B4-BE49-F238E27FC236}">
                  <a16:creationId xmlns:a16="http://schemas.microsoft.com/office/drawing/2014/main" id="{7C464D05-7815-40CF-947A-B991F0211405}"/>
                </a:ext>
              </a:extLst>
            </p:cNvPr>
            <p:cNvSpPr/>
            <p:nvPr/>
          </p:nvSpPr>
          <p:spPr>
            <a:xfrm rot="16200000">
              <a:off x="3946739" y="2584274"/>
              <a:ext cx="611555" cy="474602"/>
            </a:xfrm>
            <a:prstGeom prst="flowChartDelay">
              <a:avLst/>
            </a:prstGeom>
            <a:solidFill>
              <a:srgbClr val="FFC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17" name="Groupe 216">
            <a:extLst>
              <a:ext uri="{FF2B5EF4-FFF2-40B4-BE49-F238E27FC236}">
                <a16:creationId xmlns:a16="http://schemas.microsoft.com/office/drawing/2014/main" id="{DAF7CA4F-4D96-40BC-A621-CE93E7D16634}"/>
              </a:ext>
            </a:extLst>
          </p:cNvPr>
          <p:cNvGrpSpPr/>
          <p:nvPr/>
        </p:nvGrpSpPr>
        <p:grpSpPr>
          <a:xfrm rot="576901">
            <a:off x="2223834" y="2482304"/>
            <a:ext cx="1080633" cy="2060596"/>
            <a:chOff x="2709213" y="1766950"/>
            <a:chExt cx="1080633" cy="2060596"/>
          </a:xfrm>
        </p:grpSpPr>
        <p:sp>
          <p:nvSpPr>
            <p:cNvPr id="218" name="Rectangle 217">
              <a:extLst>
                <a:ext uri="{FF2B5EF4-FFF2-40B4-BE49-F238E27FC236}">
                  <a16:creationId xmlns:a16="http://schemas.microsoft.com/office/drawing/2014/main" id="{C3103DBA-6522-4857-854C-4E187171B971}"/>
                </a:ext>
              </a:extLst>
            </p:cNvPr>
            <p:cNvSpPr/>
            <p:nvPr/>
          </p:nvSpPr>
          <p:spPr>
            <a:xfrm rot="21008106">
              <a:off x="3408875" y="2816647"/>
              <a:ext cx="95450" cy="1010899"/>
            </a:xfrm>
            <a:prstGeom prst="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EE5B94B3-9153-4B54-9147-0B1A2B0276E4}"/>
                </a:ext>
              </a:extLst>
            </p:cNvPr>
            <p:cNvSpPr/>
            <p:nvPr/>
          </p:nvSpPr>
          <p:spPr>
            <a:xfrm rot="21024899">
              <a:off x="2709213" y="1766950"/>
              <a:ext cx="1080633" cy="1083029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CH" sz="2000" b="1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CellSize</a:t>
              </a:r>
              <a:endParaRPr kumimoji="0" lang="fr-CH" sz="2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CH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</a:t>
              </a:r>
            </a:p>
          </p:txBody>
        </p:sp>
      </p:grpSp>
      <p:sp>
        <p:nvSpPr>
          <p:cNvPr id="220" name="Rectangle 219">
            <a:extLst>
              <a:ext uri="{FF2B5EF4-FFF2-40B4-BE49-F238E27FC236}">
                <a16:creationId xmlns:a16="http://schemas.microsoft.com/office/drawing/2014/main" id="{03E30AB0-C3AF-44CC-85F6-335B5D7D6026}"/>
              </a:ext>
            </a:extLst>
          </p:cNvPr>
          <p:cNvSpPr/>
          <p:nvPr/>
        </p:nvSpPr>
        <p:spPr>
          <a:xfrm>
            <a:off x="4709887" y="3791431"/>
            <a:ext cx="1251046" cy="685381"/>
          </a:xfrm>
          <a:prstGeom prst="rect">
            <a:avLst/>
          </a:prstGeom>
          <a:solidFill>
            <a:srgbClr val="70AD47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CH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Pathfinding</a:t>
            </a:r>
          </a:p>
        </p:txBody>
      </p:sp>
      <p:sp>
        <p:nvSpPr>
          <p:cNvPr id="221" name="Rectangle 220">
            <a:extLst>
              <a:ext uri="{FF2B5EF4-FFF2-40B4-BE49-F238E27FC236}">
                <a16:creationId xmlns:a16="http://schemas.microsoft.com/office/drawing/2014/main" id="{E7645079-B594-46BC-B319-90F24B7C4A65}"/>
              </a:ext>
            </a:extLst>
          </p:cNvPr>
          <p:cNvSpPr/>
          <p:nvPr/>
        </p:nvSpPr>
        <p:spPr>
          <a:xfrm>
            <a:off x="955005" y="4152051"/>
            <a:ext cx="1177466" cy="685381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CH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Obstacles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945511BC-89FA-40CD-B0BA-42AA8BC3D1C3}"/>
              </a:ext>
            </a:extLst>
          </p:cNvPr>
          <p:cNvGrpSpPr/>
          <p:nvPr/>
        </p:nvGrpSpPr>
        <p:grpSpPr>
          <a:xfrm>
            <a:off x="14254673" y="1751817"/>
            <a:ext cx="2758212" cy="3487709"/>
            <a:chOff x="8518874" y="1791222"/>
            <a:chExt cx="2758212" cy="3487709"/>
          </a:xfrm>
        </p:grpSpPr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8D09D2D6-B8E1-4201-84D2-0A1AFF619BEF}"/>
                </a:ext>
              </a:extLst>
            </p:cNvPr>
            <p:cNvSpPr/>
            <p:nvPr/>
          </p:nvSpPr>
          <p:spPr>
            <a:xfrm rot="806637">
              <a:off x="8798951" y="2827961"/>
              <a:ext cx="95450" cy="1010899"/>
            </a:xfrm>
            <a:prstGeom prst="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3" name="Rectangle 222">
              <a:extLst>
                <a:ext uri="{FF2B5EF4-FFF2-40B4-BE49-F238E27FC236}">
                  <a16:creationId xmlns:a16="http://schemas.microsoft.com/office/drawing/2014/main" id="{BEA1768B-A2BB-401A-A54B-310F7E43934D}"/>
                </a:ext>
              </a:extLst>
            </p:cNvPr>
            <p:cNvSpPr/>
            <p:nvPr/>
          </p:nvSpPr>
          <p:spPr>
            <a:xfrm rot="6220825">
              <a:off x="9069392" y="3245712"/>
              <a:ext cx="422622" cy="770710"/>
            </a:xfrm>
            <a:prstGeom prst="rect">
              <a:avLst/>
            </a:prstGeom>
            <a:solidFill>
              <a:srgbClr val="4472C4">
                <a:lumMod val="5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926BF4BD-3463-4C3A-AB04-210FCCB5B3D6}"/>
                </a:ext>
              </a:extLst>
            </p:cNvPr>
            <p:cNvSpPr/>
            <p:nvPr/>
          </p:nvSpPr>
          <p:spPr>
            <a:xfrm>
              <a:off x="9508992" y="3520825"/>
              <a:ext cx="1345474" cy="1332412"/>
            </a:xfrm>
            <a:prstGeom prst="rect">
              <a:avLst/>
            </a:prstGeom>
            <a:solidFill>
              <a:srgbClr val="4472C4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5" name="Triangle isocèle 224">
              <a:extLst>
                <a:ext uri="{FF2B5EF4-FFF2-40B4-BE49-F238E27FC236}">
                  <a16:creationId xmlns:a16="http://schemas.microsoft.com/office/drawing/2014/main" id="{2783AE4D-92B1-4ECE-B1DD-7C8F9BF032A6}"/>
                </a:ext>
              </a:extLst>
            </p:cNvPr>
            <p:cNvSpPr/>
            <p:nvPr/>
          </p:nvSpPr>
          <p:spPr>
            <a:xfrm rot="10800000">
              <a:off x="9805268" y="3520824"/>
              <a:ext cx="748752" cy="555312"/>
            </a:xfrm>
            <a:prstGeom prst="triangle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6" name="Losange 225">
              <a:extLst>
                <a:ext uri="{FF2B5EF4-FFF2-40B4-BE49-F238E27FC236}">
                  <a16:creationId xmlns:a16="http://schemas.microsoft.com/office/drawing/2014/main" id="{60B8818B-3936-431D-8DDD-ADB144990860}"/>
                </a:ext>
              </a:extLst>
            </p:cNvPr>
            <p:cNvSpPr/>
            <p:nvPr/>
          </p:nvSpPr>
          <p:spPr>
            <a:xfrm>
              <a:off x="10057631" y="3520824"/>
              <a:ext cx="235132" cy="352697"/>
            </a:xfrm>
            <a:prstGeom prst="diamond">
              <a:avLst/>
            </a:prstGeom>
            <a:solidFill>
              <a:srgbClr val="C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27" name="Connecteur droit 226">
              <a:extLst>
                <a:ext uri="{FF2B5EF4-FFF2-40B4-BE49-F238E27FC236}">
                  <a16:creationId xmlns:a16="http://schemas.microsoft.com/office/drawing/2014/main" id="{11702EE6-7EA1-4CE7-BAFF-AFD305F69AEE}"/>
                </a:ext>
              </a:extLst>
            </p:cNvPr>
            <p:cNvCxnSpPr/>
            <p:nvPr/>
          </p:nvCxnSpPr>
          <p:spPr>
            <a:xfrm>
              <a:off x="10171931" y="3873521"/>
              <a:ext cx="0" cy="979716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A64C7782-A940-4216-ADF4-C4D833F2F144}"/>
                </a:ext>
              </a:extLst>
            </p:cNvPr>
            <p:cNvSpPr/>
            <p:nvPr/>
          </p:nvSpPr>
          <p:spPr>
            <a:xfrm>
              <a:off x="9508992" y="2686273"/>
              <a:ext cx="1345474" cy="834551"/>
            </a:xfrm>
            <a:prstGeom prst="rect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7F09A464-DB7A-4F36-80C5-D750E85C2148}"/>
                </a:ext>
              </a:extLst>
            </p:cNvPr>
            <p:cNvSpPr/>
            <p:nvPr/>
          </p:nvSpPr>
          <p:spPr>
            <a:xfrm>
              <a:off x="9809436" y="2998310"/>
              <a:ext cx="169817" cy="169817"/>
            </a:xfrm>
            <a:prstGeom prst="ellipse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35BDFFB3-34E2-4D4C-B840-D03A946154CD}"/>
                </a:ext>
              </a:extLst>
            </p:cNvPr>
            <p:cNvSpPr/>
            <p:nvPr/>
          </p:nvSpPr>
          <p:spPr>
            <a:xfrm>
              <a:off x="10331951" y="2998309"/>
              <a:ext cx="169817" cy="169817"/>
            </a:xfrm>
            <a:prstGeom prst="ellipse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31" name="Connecteur droit 230">
              <a:extLst>
                <a:ext uri="{FF2B5EF4-FFF2-40B4-BE49-F238E27FC236}">
                  <a16:creationId xmlns:a16="http://schemas.microsoft.com/office/drawing/2014/main" id="{21AB328C-6E72-41E3-80AF-56770F3A165C}"/>
                </a:ext>
              </a:extLst>
            </p:cNvPr>
            <p:cNvCxnSpPr/>
            <p:nvPr/>
          </p:nvCxnSpPr>
          <p:spPr>
            <a:xfrm>
              <a:off x="9962924" y="3337944"/>
              <a:ext cx="437607" cy="0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B1C2A0EB-5C98-428E-B858-46A1859F6C5E}"/>
                </a:ext>
              </a:extLst>
            </p:cNvPr>
            <p:cNvSpPr/>
            <p:nvPr/>
          </p:nvSpPr>
          <p:spPr>
            <a:xfrm>
              <a:off x="10354812" y="3057829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A0EBC55C-42B5-4D63-8C11-69BAD6961B84}"/>
                </a:ext>
              </a:extLst>
            </p:cNvPr>
            <p:cNvSpPr/>
            <p:nvPr/>
          </p:nvSpPr>
          <p:spPr>
            <a:xfrm>
              <a:off x="9844458" y="3057829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0FABD6E5-1364-40DC-ACCC-98C4C0686907}"/>
                </a:ext>
              </a:extLst>
            </p:cNvPr>
            <p:cNvSpPr/>
            <p:nvPr/>
          </p:nvSpPr>
          <p:spPr>
            <a:xfrm>
              <a:off x="9509182" y="4853237"/>
              <a:ext cx="670552" cy="425694"/>
            </a:xfrm>
            <a:prstGeom prst="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F6B45C07-3C47-4555-AB98-AA0B8CBFBFA4}"/>
                </a:ext>
              </a:extLst>
            </p:cNvPr>
            <p:cNvSpPr/>
            <p:nvPr/>
          </p:nvSpPr>
          <p:spPr>
            <a:xfrm>
              <a:off x="10179735" y="4853237"/>
              <a:ext cx="674732" cy="425694"/>
            </a:xfrm>
            <a:prstGeom prst="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4128C843-D12C-4F74-B394-896D24BC7247}"/>
                </a:ext>
              </a:extLst>
            </p:cNvPr>
            <p:cNvSpPr/>
            <p:nvPr/>
          </p:nvSpPr>
          <p:spPr>
            <a:xfrm>
              <a:off x="10854464" y="3538499"/>
              <a:ext cx="422622" cy="749192"/>
            </a:xfrm>
            <a:prstGeom prst="rect">
              <a:avLst/>
            </a:prstGeom>
            <a:solidFill>
              <a:srgbClr val="4472C4">
                <a:lumMod val="5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7" name="Rectangle 236">
              <a:extLst>
                <a:ext uri="{FF2B5EF4-FFF2-40B4-BE49-F238E27FC236}">
                  <a16:creationId xmlns:a16="http://schemas.microsoft.com/office/drawing/2014/main" id="{A7AD3E1B-8D0B-44D8-9C44-38A7451ACBF0}"/>
                </a:ext>
              </a:extLst>
            </p:cNvPr>
            <p:cNvSpPr/>
            <p:nvPr/>
          </p:nvSpPr>
          <p:spPr>
            <a:xfrm rot="17048188">
              <a:off x="8558214" y="3369683"/>
              <a:ext cx="422620" cy="268941"/>
            </a:xfrm>
            <a:prstGeom prst="rect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8" name="Rectangle 237">
              <a:extLst>
                <a:ext uri="{FF2B5EF4-FFF2-40B4-BE49-F238E27FC236}">
                  <a16:creationId xmlns:a16="http://schemas.microsoft.com/office/drawing/2014/main" id="{D670FCA6-32FB-4532-8AD5-B5518186843A}"/>
                </a:ext>
              </a:extLst>
            </p:cNvPr>
            <p:cNvSpPr/>
            <p:nvPr/>
          </p:nvSpPr>
          <p:spPr>
            <a:xfrm>
              <a:off x="10854466" y="4287690"/>
              <a:ext cx="422620" cy="268941"/>
            </a:xfrm>
            <a:prstGeom prst="rect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D7FA5DD2-B2B9-496F-ACF7-D6F42DC24837}"/>
                </a:ext>
              </a:extLst>
            </p:cNvPr>
            <p:cNvSpPr/>
            <p:nvPr/>
          </p:nvSpPr>
          <p:spPr>
            <a:xfrm rot="823430">
              <a:off x="8518874" y="1791222"/>
              <a:ext cx="1129834" cy="1083029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CH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obstacles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CH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+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CH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Pathfinding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CH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</a:t>
              </a:r>
            </a:p>
          </p:txBody>
        </p:sp>
        <p:sp>
          <p:nvSpPr>
            <p:cNvPr id="240" name="Organigramme : Délai 239">
              <a:extLst>
                <a:ext uri="{FF2B5EF4-FFF2-40B4-BE49-F238E27FC236}">
                  <a16:creationId xmlns:a16="http://schemas.microsoft.com/office/drawing/2014/main" id="{762E3871-C294-44B0-8AAE-38D8285F9E35}"/>
                </a:ext>
              </a:extLst>
            </p:cNvPr>
            <p:cNvSpPr/>
            <p:nvPr/>
          </p:nvSpPr>
          <p:spPr>
            <a:xfrm rot="16200000">
              <a:off x="9854920" y="2943161"/>
              <a:ext cx="70514" cy="169818"/>
            </a:xfrm>
            <a:prstGeom prst="flowChartDelay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1" name="Organigramme : Délai 240">
              <a:extLst>
                <a:ext uri="{FF2B5EF4-FFF2-40B4-BE49-F238E27FC236}">
                  <a16:creationId xmlns:a16="http://schemas.microsoft.com/office/drawing/2014/main" id="{CE22F778-F66F-4173-9EA8-0C621E51A972}"/>
                </a:ext>
              </a:extLst>
            </p:cNvPr>
            <p:cNvSpPr/>
            <p:nvPr/>
          </p:nvSpPr>
          <p:spPr>
            <a:xfrm rot="16200000">
              <a:off x="10381602" y="2948126"/>
              <a:ext cx="70514" cy="169818"/>
            </a:xfrm>
            <a:prstGeom prst="flowChartDelay">
              <a:avLst/>
            </a:prstGeom>
            <a:solidFill>
              <a:srgbClr val="ED7D31">
                <a:lumMod val="40000"/>
                <a:lumOff val="6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H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2" name="Rectangle 241">
              <a:extLst>
                <a:ext uri="{FF2B5EF4-FFF2-40B4-BE49-F238E27FC236}">
                  <a16:creationId xmlns:a16="http://schemas.microsoft.com/office/drawing/2014/main" id="{956C211A-7BD4-4D5C-9DCF-2F2F6869775C}"/>
                </a:ext>
              </a:extLst>
            </p:cNvPr>
            <p:cNvSpPr/>
            <p:nvPr/>
          </p:nvSpPr>
          <p:spPr>
            <a:xfrm>
              <a:off x="9590911" y="4068157"/>
              <a:ext cx="1177466" cy="685381"/>
            </a:xfrm>
            <a:prstGeom prst="rect">
              <a:avLst/>
            </a:prstGeom>
            <a:solidFill>
              <a:srgbClr val="4472C4">
                <a:lumMod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CH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Entités</a:t>
              </a:r>
            </a:p>
          </p:txBody>
        </p:sp>
      </p:grpSp>
      <p:sp>
        <p:nvSpPr>
          <p:cNvPr id="243" name="Espace réservé de la date 5">
            <a:extLst>
              <a:ext uri="{FF2B5EF4-FFF2-40B4-BE49-F238E27FC236}">
                <a16:creationId xmlns:a16="http://schemas.microsoft.com/office/drawing/2014/main" id="{ECB89150-59E0-41CB-B848-7F4FF846936E}"/>
              </a:ext>
            </a:extLst>
          </p:cNvPr>
          <p:cNvSpPr txBox="1">
            <a:spLocks/>
          </p:cNvSpPr>
          <p:nvPr/>
        </p:nvSpPr>
        <p:spPr>
          <a:xfrm>
            <a:off x="7678736" y="64586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05.04.2022</a:t>
            </a:r>
          </a:p>
        </p:txBody>
      </p:sp>
      <p:sp>
        <p:nvSpPr>
          <p:cNvPr id="244" name="Espace réservé du pied de page 6">
            <a:extLst>
              <a:ext uri="{FF2B5EF4-FFF2-40B4-BE49-F238E27FC236}">
                <a16:creationId xmlns:a16="http://schemas.microsoft.com/office/drawing/2014/main" id="{1C9E94CD-FB26-4F66-8818-3DBDA297D320}"/>
              </a:ext>
            </a:extLst>
          </p:cNvPr>
          <p:cNvSpPr txBox="1">
            <a:spLocks/>
          </p:cNvSpPr>
          <p:nvPr/>
        </p:nvSpPr>
        <p:spPr>
          <a:xfrm>
            <a:off x="913794" y="6475370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  <a:endParaRPr lang="fr-CH" dirty="0"/>
          </a:p>
        </p:txBody>
      </p:sp>
      <p:sp>
        <p:nvSpPr>
          <p:cNvPr id="245" name="Espace réservé du numéro de diapositive 7">
            <a:extLst>
              <a:ext uri="{FF2B5EF4-FFF2-40B4-BE49-F238E27FC236}">
                <a16:creationId xmlns:a16="http://schemas.microsoft.com/office/drawing/2014/main" id="{D001C0AF-40C6-4088-A0E8-367ACFFA5F21}"/>
              </a:ext>
            </a:extLst>
          </p:cNvPr>
          <p:cNvSpPr txBox="1">
            <a:spLocks/>
          </p:cNvSpPr>
          <p:nvPr/>
        </p:nvSpPr>
        <p:spPr>
          <a:xfrm>
            <a:off x="10514011" y="645861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12</a:t>
            </a:fld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 smtClean="0"/>
              <a:t>Florian Duruz</a:t>
            </a:r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12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5914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6862 0.0007 C -0.5638 -0.01342 -0.54622 -0.02338 -0.52877 -0.02338 C -0.5112 -0.02338 -0.49622 -0.01342 -0.49127 0.0007 C -0.48385 -0.01342 -0.46888 -0.02338 -0.45143 -0.02338 C -0.43385 -0.02338 -0.41888 -0.01342 -0.41393 0.0007 C -0.40651 -0.01342 -0.39153 -0.02338 -0.37396 -0.02338 C -0.35651 -0.02338 -0.33893 -0.01342 -0.33411 0.0007 C -0.32916 -0.01342 -0.31419 -0.02338 -0.29414 -0.02338 C -0.27916 -0.02338 -0.26159 -0.01342 -0.25664 0.0007 C -0.25182 -0.01342 -0.23424 -0.02338 -0.2168 -0.02338 C -0.19922 -0.02338 -0.18424 -0.01342 -0.1793 0.0007 C -0.17187 -0.01342 -0.1569 -0.02338 -0.13945 -0.02338 C -0.12187 -0.02338 -0.1069 -0.01342 -0.09948 0.0007 C -0.09453 -0.01342 -0.07956 -0.02338 -0.06198 -0.02338 C -0.04453 -0.02338 -0.02695 -0.01342 -0.02213 0.0007 C -0.01719 -0.01342 -0.00221 -0.02338 0.01784 -0.02338 C 0.03542 -0.02338 0.05039 -0.01342 0.05534 0.0007 " pathEditMode="relative" rAng="0" ptsTypes="AAAAAAAAAAAAAAAAA">
                                      <p:cBhvr>
                                        <p:cTn id="6" dur="2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198" y="-1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90115"/>
            <a:ext cx="10353761" cy="1326321"/>
          </a:xfrm>
        </p:spPr>
        <p:txBody>
          <a:bodyPr/>
          <a:lstStyle/>
          <a:p>
            <a:r>
              <a:rPr lang="fr-CH" b="1" dirty="0"/>
              <a:t>Système de Grille : Besoins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24444" y="1147545"/>
            <a:ext cx="10353762" cy="3695136"/>
          </a:xfrm>
        </p:spPr>
        <p:txBody>
          <a:bodyPr/>
          <a:lstStyle/>
          <a:p>
            <a:r>
              <a:rPr lang="fr-CH" dirty="0"/>
              <a:t>Standardiser</a:t>
            </a:r>
          </a:p>
          <a:p>
            <a:r>
              <a:rPr lang="fr-CH" dirty="0"/>
              <a:t>Permettre la comparaison de grille de taille différentes</a:t>
            </a:r>
          </a:p>
          <a:p>
            <a:r>
              <a:rPr lang="fr-CH" dirty="0"/>
              <a:t>Centraliser les ressources communes</a:t>
            </a:r>
          </a:p>
          <a:p>
            <a:r>
              <a:rPr lang="fr-CH" dirty="0"/>
              <a:t>Faciliter la communication d’événement entre les grilles</a:t>
            </a:r>
          </a:p>
          <a:p>
            <a:r>
              <a:rPr lang="fr-CH" dirty="0"/>
              <a:t>Permettre de subdiviser la grille en </a:t>
            </a:r>
            <a:r>
              <a:rPr lang="fr-CH" dirty="0" err="1"/>
              <a:t>chunk</a:t>
            </a:r>
            <a:r>
              <a:rPr lang="fr-CH" dirty="0"/>
              <a:t> afin de cibler les modifications</a:t>
            </a:r>
          </a:p>
          <a:p>
            <a:endParaRPr lang="fr-CH" dirty="0"/>
          </a:p>
          <a:p>
            <a:endParaRPr lang="fr-CH" dirty="0"/>
          </a:p>
        </p:txBody>
      </p:sp>
      <p:sp>
        <p:nvSpPr>
          <p:cNvPr id="7" name="Espace réservé de la date 5">
            <a:extLst>
              <a:ext uri="{FF2B5EF4-FFF2-40B4-BE49-F238E27FC236}">
                <a16:creationId xmlns:a16="http://schemas.microsoft.com/office/drawing/2014/main" id="{079ECE5B-B8F8-4D35-B101-1757EADF0667}"/>
              </a:ext>
            </a:extLst>
          </p:cNvPr>
          <p:cNvSpPr txBox="1">
            <a:spLocks/>
          </p:cNvSpPr>
          <p:nvPr/>
        </p:nvSpPr>
        <p:spPr>
          <a:xfrm>
            <a:off x="7678736" y="64586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05.04.2022</a:t>
            </a:r>
          </a:p>
        </p:txBody>
      </p:sp>
      <p:sp>
        <p:nvSpPr>
          <p:cNvPr id="8" name="Espace réservé du pied de page 6">
            <a:extLst>
              <a:ext uri="{FF2B5EF4-FFF2-40B4-BE49-F238E27FC236}">
                <a16:creationId xmlns:a16="http://schemas.microsoft.com/office/drawing/2014/main" id="{3B1B3FF8-5F50-499B-8884-52ED5C77EEAE}"/>
              </a:ext>
            </a:extLst>
          </p:cNvPr>
          <p:cNvSpPr txBox="1">
            <a:spLocks/>
          </p:cNvSpPr>
          <p:nvPr/>
        </p:nvSpPr>
        <p:spPr>
          <a:xfrm>
            <a:off x="913794" y="6475370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  <a:endParaRPr lang="fr-CH" dirty="0"/>
          </a:p>
        </p:txBody>
      </p:sp>
      <p:sp>
        <p:nvSpPr>
          <p:cNvPr id="9" name="Espace réservé du numéro de diapositive 7">
            <a:extLst>
              <a:ext uri="{FF2B5EF4-FFF2-40B4-BE49-F238E27FC236}">
                <a16:creationId xmlns:a16="http://schemas.microsoft.com/office/drawing/2014/main" id="{301976B9-58F0-4A4E-A220-11E32040CFAC}"/>
              </a:ext>
            </a:extLst>
          </p:cNvPr>
          <p:cNvSpPr txBox="1">
            <a:spLocks/>
          </p:cNvSpPr>
          <p:nvPr/>
        </p:nvSpPr>
        <p:spPr>
          <a:xfrm>
            <a:off x="10514011" y="645861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13</a:t>
            </a:fld>
            <a:endParaRPr lang="fr-CH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758B54BF-3A6A-45CF-A036-77947B998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444" y="4033056"/>
            <a:ext cx="4133850" cy="809625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237A7DE1-D3CE-430D-B74F-ACEAA101E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794" y="5095306"/>
            <a:ext cx="8620125" cy="857250"/>
          </a:xfrm>
          <a:prstGeom prst="rect">
            <a:avLst/>
          </a:prstGeom>
        </p:spPr>
      </p:pic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 smtClean="0"/>
              <a:t>Florian Duruz</a:t>
            </a:r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13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589038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34256"/>
            <a:ext cx="10353761" cy="1326321"/>
          </a:xfrm>
        </p:spPr>
        <p:txBody>
          <a:bodyPr/>
          <a:lstStyle/>
          <a:p>
            <a:r>
              <a:rPr lang="fr-CH" b="1" dirty="0"/>
              <a:t>Système de grille : En Cours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CH" dirty="0"/>
              <a:t>Dépendances multiples (Attacher plusieurs systèmes à une grille)</a:t>
            </a:r>
          </a:p>
          <a:p>
            <a:r>
              <a:rPr lang="fr-CH" dirty="0" err="1"/>
              <a:t>Grid</a:t>
            </a:r>
            <a:r>
              <a:rPr lang="fr-CH" dirty="0"/>
              <a:t> Système</a:t>
            </a:r>
          </a:p>
          <a:p>
            <a:r>
              <a:rPr lang="fr-CH" dirty="0"/>
              <a:t>Comparaison avec un grille plus grande</a:t>
            </a:r>
          </a:p>
          <a:p>
            <a:pPr lvl="1"/>
            <a:r>
              <a:rPr lang="fr-CH" dirty="0"/>
              <a:t>Attente différente en fonction du type</a:t>
            </a:r>
          </a:p>
          <a:p>
            <a:pPr lvl="1"/>
            <a:r>
              <a:rPr lang="fr-CH" dirty="0"/>
              <a:t>Calcul différent (attention aux doublon)</a:t>
            </a:r>
          </a:p>
          <a:p>
            <a:pPr lvl="1"/>
            <a:r>
              <a:rPr lang="fr-CH" dirty="0"/>
              <a:t>Plusieurs attentes possibles pour un même type (exemple </a:t>
            </a:r>
            <a:r>
              <a:rPr lang="fr-CH" dirty="0" err="1"/>
              <a:t>bool</a:t>
            </a:r>
            <a:r>
              <a:rPr lang="fr-CH" dirty="0"/>
              <a:t>)</a:t>
            </a:r>
          </a:p>
          <a:p>
            <a:pPr lvl="1"/>
            <a:endParaRPr lang="fr-CH" dirty="0"/>
          </a:p>
          <a:p>
            <a:r>
              <a:rPr lang="fr-CH" dirty="0"/>
              <a:t>Subdivision en </a:t>
            </a:r>
            <a:r>
              <a:rPr lang="fr-CH" dirty="0" err="1"/>
              <a:t>Chunks</a:t>
            </a:r>
            <a:endParaRPr lang="fr-CH" dirty="0"/>
          </a:p>
          <a:p>
            <a:pPr marL="457200" lvl="1" indent="0">
              <a:buNone/>
            </a:pPr>
            <a:endParaRPr lang="fr-CH" dirty="0"/>
          </a:p>
        </p:txBody>
      </p:sp>
      <p:sp>
        <p:nvSpPr>
          <p:cNvPr id="7" name="Espace réservé de la date 5">
            <a:extLst>
              <a:ext uri="{FF2B5EF4-FFF2-40B4-BE49-F238E27FC236}">
                <a16:creationId xmlns:a16="http://schemas.microsoft.com/office/drawing/2014/main" id="{2FB5C2F1-4CB8-4F4C-AEF9-5524CA7E468C}"/>
              </a:ext>
            </a:extLst>
          </p:cNvPr>
          <p:cNvSpPr txBox="1">
            <a:spLocks/>
          </p:cNvSpPr>
          <p:nvPr/>
        </p:nvSpPr>
        <p:spPr>
          <a:xfrm>
            <a:off x="7678736" y="64586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05.04.2022</a:t>
            </a:r>
          </a:p>
        </p:txBody>
      </p:sp>
      <p:sp>
        <p:nvSpPr>
          <p:cNvPr id="8" name="Espace réservé du pied de page 6">
            <a:extLst>
              <a:ext uri="{FF2B5EF4-FFF2-40B4-BE49-F238E27FC236}">
                <a16:creationId xmlns:a16="http://schemas.microsoft.com/office/drawing/2014/main" id="{3E7FA922-C634-43D1-A826-59E3057B2504}"/>
              </a:ext>
            </a:extLst>
          </p:cNvPr>
          <p:cNvSpPr txBox="1">
            <a:spLocks/>
          </p:cNvSpPr>
          <p:nvPr/>
        </p:nvSpPr>
        <p:spPr>
          <a:xfrm>
            <a:off x="913794" y="6475370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  <a:endParaRPr lang="fr-CH" dirty="0"/>
          </a:p>
        </p:txBody>
      </p:sp>
      <p:sp>
        <p:nvSpPr>
          <p:cNvPr id="9" name="Espace réservé du numéro de diapositive 7">
            <a:extLst>
              <a:ext uri="{FF2B5EF4-FFF2-40B4-BE49-F238E27FC236}">
                <a16:creationId xmlns:a16="http://schemas.microsoft.com/office/drawing/2014/main" id="{50B45919-E8C3-4A0D-A558-1E0F31074756}"/>
              </a:ext>
            </a:extLst>
          </p:cNvPr>
          <p:cNvSpPr txBox="1">
            <a:spLocks/>
          </p:cNvSpPr>
          <p:nvPr/>
        </p:nvSpPr>
        <p:spPr>
          <a:xfrm>
            <a:off x="10514011" y="645861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14</a:t>
            </a:fld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 smtClean="0"/>
              <a:t>Florian Duruz</a:t>
            </a:r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14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1594243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34256"/>
            <a:ext cx="10353761" cy="1326321"/>
          </a:xfrm>
        </p:spPr>
        <p:txBody>
          <a:bodyPr/>
          <a:lstStyle/>
          <a:p>
            <a:r>
              <a:rPr lang="fr-CH" b="1" dirty="0"/>
              <a:t>S’adapter à une grille plus petite</a:t>
            </a:r>
          </a:p>
        </p:txBody>
      </p:sp>
      <p:graphicFrame>
        <p:nvGraphicFramePr>
          <p:cNvPr id="7" name="Tableau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2516798"/>
              </p:ext>
            </p:extLst>
          </p:nvPr>
        </p:nvGraphicFramePr>
        <p:xfrm>
          <a:off x="3313777" y="2862627"/>
          <a:ext cx="2324937" cy="23035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2979">
                  <a:extLst>
                    <a:ext uri="{9D8B030D-6E8A-4147-A177-3AD203B41FA5}">
                      <a16:colId xmlns:a16="http://schemas.microsoft.com/office/drawing/2014/main" val="356113754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620341097"/>
                    </a:ext>
                  </a:extLst>
                </a:gridCol>
                <a:gridCol w="582979">
                  <a:extLst>
                    <a:ext uri="{9D8B030D-6E8A-4147-A177-3AD203B41FA5}">
                      <a16:colId xmlns:a16="http://schemas.microsoft.com/office/drawing/2014/main" val="2934149511"/>
                    </a:ext>
                  </a:extLst>
                </a:gridCol>
                <a:gridCol w="582979">
                  <a:extLst>
                    <a:ext uri="{9D8B030D-6E8A-4147-A177-3AD203B41FA5}">
                      <a16:colId xmlns:a16="http://schemas.microsoft.com/office/drawing/2014/main" val="232329049"/>
                    </a:ext>
                  </a:extLst>
                </a:gridCol>
              </a:tblGrid>
              <a:tr h="575896">
                <a:tc>
                  <a:txBody>
                    <a:bodyPr/>
                    <a:lstStyle/>
                    <a:p>
                      <a:pPr algn="ctr"/>
                      <a:endParaRPr lang="fr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H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1881185"/>
                  </a:ext>
                </a:extLst>
              </a:tr>
              <a:tr h="575896">
                <a:tc>
                  <a:txBody>
                    <a:bodyPr/>
                    <a:lstStyle/>
                    <a:p>
                      <a:pPr algn="ctr"/>
                      <a:endParaRPr lang="fr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H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H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4282155"/>
                  </a:ext>
                </a:extLst>
              </a:tr>
              <a:tr h="575896">
                <a:tc>
                  <a:txBody>
                    <a:bodyPr/>
                    <a:lstStyle/>
                    <a:p>
                      <a:pPr algn="ctr"/>
                      <a:r>
                        <a:rPr lang="fr-CH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87951208"/>
                  </a:ext>
                </a:extLst>
              </a:tr>
              <a:tr h="575896">
                <a:tc>
                  <a:txBody>
                    <a:bodyPr/>
                    <a:lstStyle/>
                    <a:p>
                      <a:pPr algn="ctr"/>
                      <a:r>
                        <a:rPr lang="fr-CH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1338910"/>
                  </a:ext>
                </a:extLst>
              </a:tr>
            </a:tbl>
          </a:graphicData>
        </a:graphic>
      </p:graphicFrame>
      <p:graphicFrame>
        <p:nvGraphicFramePr>
          <p:cNvPr id="9" name="Tableau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4661005"/>
              </p:ext>
            </p:extLst>
          </p:nvPr>
        </p:nvGraphicFramePr>
        <p:xfrm>
          <a:off x="9061764" y="2871727"/>
          <a:ext cx="2324937" cy="23035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2979">
                  <a:extLst>
                    <a:ext uri="{9D8B030D-6E8A-4147-A177-3AD203B41FA5}">
                      <a16:colId xmlns:a16="http://schemas.microsoft.com/office/drawing/2014/main" val="356113754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620341097"/>
                    </a:ext>
                  </a:extLst>
                </a:gridCol>
                <a:gridCol w="582979">
                  <a:extLst>
                    <a:ext uri="{9D8B030D-6E8A-4147-A177-3AD203B41FA5}">
                      <a16:colId xmlns:a16="http://schemas.microsoft.com/office/drawing/2014/main" val="2934149511"/>
                    </a:ext>
                  </a:extLst>
                </a:gridCol>
                <a:gridCol w="582979">
                  <a:extLst>
                    <a:ext uri="{9D8B030D-6E8A-4147-A177-3AD203B41FA5}">
                      <a16:colId xmlns:a16="http://schemas.microsoft.com/office/drawing/2014/main" val="232329049"/>
                    </a:ext>
                  </a:extLst>
                </a:gridCol>
              </a:tblGrid>
              <a:tr h="575896">
                <a:tc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1881185"/>
                  </a:ext>
                </a:extLst>
              </a:tr>
              <a:tr h="575896">
                <a:tc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4282155"/>
                  </a:ext>
                </a:extLst>
              </a:tr>
              <a:tr h="575896">
                <a:tc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7951208"/>
                  </a:ext>
                </a:extLst>
              </a:tr>
              <a:tr h="575896">
                <a:tc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1338910"/>
                  </a:ext>
                </a:extLst>
              </a:tr>
            </a:tbl>
          </a:graphicData>
        </a:graphic>
      </p:graphicFrame>
      <p:graphicFrame>
        <p:nvGraphicFramePr>
          <p:cNvPr id="10" name="Tableau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6733218"/>
              </p:ext>
            </p:extLst>
          </p:nvPr>
        </p:nvGraphicFramePr>
        <p:xfrm>
          <a:off x="9061764" y="4019121"/>
          <a:ext cx="586154" cy="5802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4842">
                  <a:extLst>
                    <a:ext uri="{9D8B030D-6E8A-4147-A177-3AD203B41FA5}">
                      <a16:colId xmlns:a16="http://schemas.microsoft.com/office/drawing/2014/main" val="116610883"/>
                    </a:ext>
                  </a:extLst>
                </a:gridCol>
                <a:gridCol w="291312">
                  <a:extLst>
                    <a:ext uri="{9D8B030D-6E8A-4147-A177-3AD203B41FA5}">
                      <a16:colId xmlns:a16="http://schemas.microsoft.com/office/drawing/2014/main" val="145133537"/>
                    </a:ext>
                  </a:extLst>
                </a:gridCol>
              </a:tblGrid>
              <a:tr h="290147"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5</a:t>
                      </a:r>
                    </a:p>
                  </a:txBody>
                  <a:tcPr marL="52768" marR="52768" marT="26384" marB="2638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5</a:t>
                      </a:r>
                    </a:p>
                  </a:txBody>
                  <a:tcPr marL="52768" marR="52768" marT="26384" marB="26384" anchor="ctr"/>
                </a:tc>
                <a:extLst>
                  <a:ext uri="{0D108BD9-81ED-4DB2-BD59-A6C34878D82A}">
                    <a16:rowId xmlns:a16="http://schemas.microsoft.com/office/drawing/2014/main" val="3983827222"/>
                  </a:ext>
                </a:extLst>
              </a:tr>
              <a:tr h="290147"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5</a:t>
                      </a:r>
                    </a:p>
                  </a:txBody>
                  <a:tcPr marL="52768" marR="52768" marT="26384" marB="2638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5</a:t>
                      </a:r>
                    </a:p>
                  </a:txBody>
                  <a:tcPr marL="52768" marR="52768" marT="26384" marB="26384" anchor="ctr"/>
                </a:tc>
                <a:extLst>
                  <a:ext uri="{0D108BD9-81ED-4DB2-BD59-A6C34878D82A}">
                    <a16:rowId xmlns:a16="http://schemas.microsoft.com/office/drawing/2014/main" val="3283011425"/>
                  </a:ext>
                </a:extLst>
              </a:tr>
            </a:tbl>
          </a:graphicData>
        </a:graphic>
      </p:graphicFrame>
      <p:graphicFrame>
        <p:nvGraphicFramePr>
          <p:cNvPr id="11" name="Tableau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2853769"/>
              </p:ext>
            </p:extLst>
          </p:nvPr>
        </p:nvGraphicFramePr>
        <p:xfrm>
          <a:off x="9647918" y="4019121"/>
          <a:ext cx="586154" cy="5802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4842">
                  <a:extLst>
                    <a:ext uri="{9D8B030D-6E8A-4147-A177-3AD203B41FA5}">
                      <a16:colId xmlns:a16="http://schemas.microsoft.com/office/drawing/2014/main" val="116610883"/>
                    </a:ext>
                  </a:extLst>
                </a:gridCol>
                <a:gridCol w="291312">
                  <a:extLst>
                    <a:ext uri="{9D8B030D-6E8A-4147-A177-3AD203B41FA5}">
                      <a16:colId xmlns:a16="http://schemas.microsoft.com/office/drawing/2014/main" val="145133537"/>
                    </a:ext>
                  </a:extLst>
                </a:gridCol>
              </a:tblGrid>
              <a:tr h="290147"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6</a:t>
                      </a:r>
                    </a:p>
                  </a:txBody>
                  <a:tcPr marL="52768" marR="52768" marT="26384" marB="2638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6</a:t>
                      </a:r>
                    </a:p>
                  </a:txBody>
                  <a:tcPr marL="52768" marR="52768" marT="26384" marB="26384" anchor="ctr"/>
                </a:tc>
                <a:extLst>
                  <a:ext uri="{0D108BD9-81ED-4DB2-BD59-A6C34878D82A}">
                    <a16:rowId xmlns:a16="http://schemas.microsoft.com/office/drawing/2014/main" val="3983827222"/>
                  </a:ext>
                </a:extLst>
              </a:tr>
              <a:tr h="290147"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6</a:t>
                      </a:r>
                    </a:p>
                  </a:txBody>
                  <a:tcPr marL="52768" marR="52768" marT="26384" marB="2638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6</a:t>
                      </a:r>
                    </a:p>
                  </a:txBody>
                  <a:tcPr marL="52768" marR="52768" marT="26384" marB="26384" anchor="ctr"/>
                </a:tc>
                <a:extLst>
                  <a:ext uri="{0D108BD9-81ED-4DB2-BD59-A6C34878D82A}">
                    <a16:rowId xmlns:a16="http://schemas.microsoft.com/office/drawing/2014/main" val="3283011425"/>
                  </a:ext>
                </a:extLst>
              </a:tr>
            </a:tbl>
          </a:graphicData>
        </a:graphic>
      </p:graphicFrame>
      <p:graphicFrame>
        <p:nvGraphicFramePr>
          <p:cNvPr id="12" name="Tableau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1745254"/>
              </p:ext>
            </p:extLst>
          </p:nvPr>
        </p:nvGraphicFramePr>
        <p:xfrm>
          <a:off x="9061764" y="4595017"/>
          <a:ext cx="586154" cy="5802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4842">
                  <a:extLst>
                    <a:ext uri="{9D8B030D-6E8A-4147-A177-3AD203B41FA5}">
                      <a16:colId xmlns:a16="http://schemas.microsoft.com/office/drawing/2014/main" val="116610883"/>
                    </a:ext>
                  </a:extLst>
                </a:gridCol>
                <a:gridCol w="291312">
                  <a:extLst>
                    <a:ext uri="{9D8B030D-6E8A-4147-A177-3AD203B41FA5}">
                      <a16:colId xmlns:a16="http://schemas.microsoft.com/office/drawing/2014/main" val="145133537"/>
                    </a:ext>
                  </a:extLst>
                </a:gridCol>
              </a:tblGrid>
              <a:tr h="290147"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</a:t>
                      </a:r>
                    </a:p>
                  </a:txBody>
                  <a:tcPr marL="52768" marR="52768" marT="26384" marB="2638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</a:t>
                      </a:r>
                    </a:p>
                  </a:txBody>
                  <a:tcPr marL="52768" marR="52768" marT="26384" marB="26384" anchor="ctr"/>
                </a:tc>
                <a:extLst>
                  <a:ext uri="{0D108BD9-81ED-4DB2-BD59-A6C34878D82A}">
                    <a16:rowId xmlns:a16="http://schemas.microsoft.com/office/drawing/2014/main" val="3983827222"/>
                  </a:ext>
                </a:extLst>
              </a:tr>
              <a:tr h="290147"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</a:t>
                      </a:r>
                    </a:p>
                  </a:txBody>
                  <a:tcPr marL="52768" marR="52768" marT="26384" marB="2638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</a:t>
                      </a:r>
                    </a:p>
                  </a:txBody>
                  <a:tcPr marL="52768" marR="52768" marT="26384" marB="26384" anchor="ctr"/>
                </a:tc>
                <a:extLst>
                  <a:ext uri="{0D108BD9-81ED-4DB2-BD59-A6C34878D82A}">
                    <a16:rowId xmlns:a16="http://schemas.microsoft.com/office/drawing/2014/main" val="3283011425"/>
                  </a:ext>
                </a:extLst>
              </a:tr>
            </a:tbl>
          </a:graphicData>
        </a:graphic>
      </p:graphicFrame>
      <p:graphicFrame>
        <p:nvGraphicFramePr>
          <p:cNvPr id="13" name="Tableau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7544063"/>
              </p:ext>
            </p:extLst>
          </p:nvPr>
        </p:nvGraphicFramePr>
        <p:xfrm>
          <a:off x="9647918" y="4595017"/>
          <a:ext cx="586154" cy="5802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4842">
                  <a:extLst>
                    <a:ext uri="{9D8B030D-6E8A-4147-A177-3AD203B41FA5}">
                      <a16:colId xmlns:a16="http://schemas.microsoft.com/office/drawing/2014/main" val="116610883"/>
                    </a:ext>
                  </a:extLst>
                </a:gridCol>
                <a:gridCol w="291312">
                  <a:extLst>
                    <a:ext uri="{9D8B030D-6E8A-4147-A177-3AD203B41FA5}">
                      <a16:colId xmlns:a16="http://schemas.microsoft.com/office/drawing/2014/main" val="145133537"/>
                    </a:ext>
                  </a:extLst>
                </a:gridCol>
              </a:tblGrid>
              <a:tr h="290147"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2</a:t>
                      </a:r>
                    </a:p>
                  </a:txBody>
                  <a:tcPr marL="52768" marR="52768" marT="26384" marB="2638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2</a:t>
                      </a:r>
                    </a:p>
                  </a:txBody>
                  <a:tcPr marL="52768" marR="52768" marT="26384" marB="26384" anchor="ctr"/>
                </a:tc>
                <a:extLst>
                  <a:ext uri="{0D108BD9-81ED-4DB2-BD59-A6C34878D82A}">
                    <a16:rowId xmlns:a16="http://schemas.microsoft.com/office/drawing/2014/main" val="3983827222"/>
                  </a:ext>
                </a:extLst>
              </a:tr>
              <a:tr h="290147"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2</a:t>
                      </a:r>
                    </a:p>
                  </a:txBody>
                  <a:tcPr marL="52768" marR="52768" marT="26384" marB="2638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2</a:t>
                      </a:r>
                    </a:p>
                  </a:txBody>
                  <a:tcPr marL="52768" marR="52768" marT="26384" marB="26384" anchor="ctr"/>
                </a:tc>
                <a:extLst>
                  <a:ext uri="{0D108BD9-81ED-4DB2-BD59-A6C34878D82A}">
                    <a16:rowId xmlns:a16="http://schemas.microsoft.com/office/drawing/2014/main" val="3283011425"/>
                  </a:ext>
                </a:extLst>
              </a:tr>
            </a:tbl>
          </a:graphicData>
        </a:graphic>
      </p:graphicFrame>
      <p:sp>
        <p:nvSpPr>
          <p:cNvPr id="14" name="Flèche droite 13"/>
          <p:cNvSpPr/>
          <p:nvPr/>
        </p:nvSpPr>
        <p:spPr>
          <a:xfrm>
            <a:off x="5826625" y="3914059"/>
            <a:ext cx="591134" cy="547668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graphicFrame>
        <p:nvGraphicFramePr>
          <p:cNvPr id="15" name="Tableau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4631606"/>
              </p:ext>
            </p:extLst>
          </p:nvPr>
        </p:nvGraphicFramePr>
        <p:xfrm>
          <a:off x="838200" y="2867025"/>
          <a:ext cx="2266864" cy="23035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3358">
                  <a:extLst>
                    <a:ext uri="{9D8B030D-6E8A-4147-A177-3AD203B41FA5}">
                      <a16:colId xmlns:a16="http://schemas.microsoft.com/office/drawing/2014/main" val="356113754"/>
                    </a:ext>
                  </a:extLst>
                </a:gridCol>
                <a:gridCol w="283358">
                  <a:extLst>
                    <a:ext uri="{9D8B030D-6E8A-4147-A177-3AD203B41FA5}">
                      <a16:colId xmlns:a16="http://schemas.microsoft.com/office/drawing/2014/main" val="1185311506"/>
                    </a:ext>
                  </a:extLst>
                </a:gridCol>
                <a:gridCol w="283358">
                  <a:extLst>
                    <a:ext uri="{9D8B030D-6E8A-4147-A177-3AD203B41FA5}">
                      <a16:colId xmlns:a16="http://schemas.microsoft.com/office/drawing/2014/main" val="620341097"/>
                    </a:ext>
                  </a:extLst>
                </a:gridCol>
                <a:gridCol w="283358">
                  <a:extLst>
                    <a:ext uri="{9D8B030D-6E8A-4147-A177-3AD203B41FA5}">
                      <a16:colId xmlns:a16="http://schemas.microsoft.com/office/drawing/2014/main" val="388674788"/>
                    </a:ext>
                  </a:extLst>
                </a:gridCol>
                <a:gridCol w="283358">
                  <a:extLst>
                    <a:ext uri="{9D8B030D-6E8A-4147-A177-3AD203B41FA5}">
                      <a16:colId xmlns:a16="http://schemas.microsoft.com/office/drawing/2014/main" val="2934149511"/>
                    </a:ext>
                  </a:extLst>
                </a:gridCol>
                <a:gridCol w="283358">
                  <a:extLst>
                    <a:ext uri="{9D8B030D-6E8A-4147-A177-3AD203B41FA5}">
                      <a16:colId xmlns:a16="http://schemas.microsoft.com/office/drawing/2014/main" val="1880854784"/>
                    </a:ext>
                  </a:extLst>
                </a:gridCol>
                <a:gridCol w="283358">
                  <a:extLst>
                    <a:ext uri="{9D8B030D-6E8A-4147-A177-3AD203B41FA5}">
                      <a16:colId xmlns:a16="http://schemas.microsoft.com/office/drawing/2014/main" val="232329049"/>
                    </a:ext>
                  </a:extLst>
                </a:gridCol>
                <a:gridCol w="283358">
                  <a:extLst>
                    <a:ext uri="{9D8B030D-6E8A-4147-A177-3AD203B41FA5}">
                      <a16:colId xmlns:a16="http://schemas.microsoft.com/office/drawing/2014/main" val="3012201305"/>
                    </a:ext>
                  </a:extLst>
                </a:gridCol>
              </a:tblGrid>
              <a:tr h="287948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3711881185"/>
                  </a:ext>
                </a:extLst>
              </a:tr>
              <a:tr h="287948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414310014"/>
                  </a:ext>
                </a:extLst>
              </a:tr>
              <a:tr h="287948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3374282155"/>
                  </a:ext>
                </a:extLst>
              </a:tr>
              <a:tr h="287948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1874434423"/>
                  </a:ext>
                </a:extLst>
              </a:tr>
              <a:tr h="287948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1687951208"/>
                  </a:ext>
                </a:extLst>
              </a:tr>
              <a:tr h="287948"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17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18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19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20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21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22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23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24</a:t>
                      </a:r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1093907652"/>
                  </a:ext>
                </a:extLst>
              </a:tr>
              <a:tr h="287948"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9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10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11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12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13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14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15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16</a:t>
                      </a:r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1241338910"/>
                  </a:ext>
                </a:extLst>
              </a:tr>
              <a:tr h="287948"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2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3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4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5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6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7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8</a:t>
                      </a:r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122619707"/>
                  </a:ext>
                </a:extLst>
              </a:tr>
            </a:tbl>
          </a:graphicData>
        </a:graphic>
      </p:graphicFrame>
      <p:graphicFrame>
        <p:nvGraphicFramePr>
          <p:cNvPr id="16" name="Tableau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8454490"/>
              </p:ext>
            </p:extLst>
          </p:nvPr>
        </p:nvGraphicFramePr>
        <p:xfrm>
          <a:off x="6619511" y="2871727"/>
          <a:ext cx="2266864" cy="23035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3358">
                  <a:extLst>
                    <a:ext uri="{9D8B030D-6E8A-4147-A177-3AD203B41FA5}">
                      <a16:colId xmlns:a16="http://schemas.microsoft.com/office/drawing/2014/main" val="356113754"/>
                    </a:ext>
                  </a:extLst>
                </a:gridCol>
                <a:gridCol w="283358">
                  <a:extLst>
                    <a:ext uri="{9D8B030D-6E8A-4147-A177-3AD203B41FA5}">
                      <a16:colId xmlns:a16="http://schemas.microsoft.com/office/drawing/2014/main" val="1185311506"/>
                    </a:ext>
                  </a:extLst>
                </a:gridCol>
                <a:gridCol w="283358">
                  <a:extLst>
                    <a:ext uri="{9D8B030D-6E8A-4147-A177-3AD203B41FA5}">
                      <a16:colId xmlns:a16="http://schemas.microsoft.com/office/drawing/2014/main" val="620341097"/>
                    </a:ext>
                  </a:extLst>
                </a:gridCol>
                <a:gridCol w="283358">
                  <a:extLst>
                    <a:ext uri="{9D8B030D-6E8A-4147-A177-3AD203B41FA5}">
                      <a16:colId xmlns:a16="http://schemas.microsoft.com/office/drawing/2014/main" val="388674788"/>
                    </a:ext>
                  </a:extLst>
                </a:gridCol>
                <a:gridCol w="283358">
                  <a:extLst>
                    <a:ext uri="{9D8B030D-6E8A-4147-A177-3AD203B41FA5}">
                      <a16:colId xmlns:a16="http://schemas.microsoft.com/office/drawing/2014/main" val="2934149511"/>
                    </a:ext>
                  </a:extLst>
                </a:gridCol>
                <a:gridCol w="283358">
                  <a:extLst>
                    <a:ext uri="{9D8B030D-6E8A-4147-A177-3AD203B41FA5}">
                      <a16:colId xmlns:a16="http://schemas.microsoft.com/office/drawing/2014/main" val="1880854784"/>
                    </a:ext>
                  </a:extLst>
                </a:gridCol>
                <a:gridCol w="283358">
                  <a:extLst>
                    <a:ext uri="{9D8B030D-6E8A-4147-A177-3AD203B41FA5}">
                      <a16:colId xmlns:a16="http://schemas.microsoft.com/office/drawing/2014/main" val="232329049"/>
                    </a:ext>
                  </a:extLst>
                </a:gridCol>
                <a:gridCol w="283358">
                  <a:extLst>
                    <a:ext uri="{9D8B030D-6E8A-4147-A177-3AD203B41FA5}">
                      <a16:colId xmlns:a16="http://schemas.microsoft.com/office/drawing/2014/main" val="3012201305"/>
                    </a:ext>
                  </a:extLst>
                </a:gridCol>
              </a:tblGrid>
              <a:tr h="287948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3711881185"/>
                  </a:ext>
                </a:extLst>
              </a:tr>
              <a:tr h="287948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414310014"/>
                  </a:ext>
                </a:extLst>
              </a:tr>
              <a:tr h="287948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3374282155"/>
                  </a:ext>
                </a:extLst>
              </a:tr>
              <a:tr h="287948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1874434423"/>
                  </a:ext>
                </a:extLst>
              </a:tr>
              <a:tr h="287948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1687951208"/>
                  </a:ext>
                </a:extLst>
              </a:tr>
              <a:tr h="287948"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17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18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19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20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21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22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23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24</a:t>
                      </a:r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1093907652"/>
                  </a:ext>
                </a:extLst>
              </a:tr>
              <a:tr h="287948"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9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10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11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12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13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14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15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16</a:t>
                      </a:r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1241338910"/>
                  </a:ext>
                </a:extLst>
              </a:tr>
              <a:tr h="287948"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2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3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4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5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6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7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8</a:t>
                      </a:r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122619707"/>
                  </a:ext>
                </a:extLst>
              </a:tr>
            </a:tbl>
          </a:graphicData>
        </a:graphic>
      </p:graphicFrame>
      <p:sp>
        <p:nvSpPr>
          <p:cNvPr id="30" name="Cadre 29"/>
          <p:cNvSpPr/>
          <p:nvPr/>
        </p:nvSpPr>
        <p:spPr>
          <a:xfrm>
            <a:off x="682295" y="2693989"/>
            <a:ext cx="5117170" cy="2659060"/>
          </a:xfrm>
          <a:prstGeom prst="frame">
            <a:avLst>
              <a:gd name="adj1" fmla="val 33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>
              <a:solidFill>
                <a:schemeClr val="tx1"/>
              </a:solidFill>
            </a:endParaRPr>
          </a:p>
        </p:txBody>
      </p:sp>
      <p:sp>
        <p:nvSpPr>
          <p:cNvPr id="32" name="Cadre 31"/>
          <p:cNvSpPr/>
          <p:nvPr/>
        </p:nvSpPr>
        <p:spPr>
          <a:xfrm>
            <a:off x="6444920" y="2693989"/>
            <a:ext cx="5117170" cy="2659060"/>
          </a:xfrm>
          <a:prstGeom prst="frame">
            <a:avLst>
              <a:gd name="adj1" fmla="val 33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>
              <a:solidFill>
                <a:schemeClr val="tx1"/>
              </a:solidFill>
            </a:endParaRPr>
          </a:p>
        </p:txBody>
      </p:sp>
      <p:sp>
        <p:nvSpPr>
          <p:cNvPr id="17" name="Espace réservé de la date 5">
            <a:extLst>
              <a:ext uri="{FF2B5EF4-FFF2-40B4-BE49-F238E27FC236}">
                <a16:creationId xmlns:a16="http://schemas.microsoft.com/office/drawing/2014/main" id="{6837C60C-CB05-4079-8DF0-6A29EB7AC6A0}"/>
              </a:ext>
            </a:extLst>
          </p:cNvPr>
          <p:cNvSpPr txBox="1">
            <a:spLocks/>
          </p:cNvSpPr>
          <p:nvPr/>
        </p:nvSpPr>
        <p:spPr>
          <a:xfrm>
            <a:off x="7678736" y="64586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05.04.2022</a:t>
            </a:r>
          </a:p>
        </p:txBody>
      </p:sp>
      <p:sp>
        <p:nvSpPr>
          <p:cNvPr id="18" name="Espace réservé du pied de page 6">
            <a:extLst>
              <a:ext uri="{FF2B5EF4-FFF2-40B4-BE49-F238E27FC236}">
                <a16:creationId xmlns:a16="http://schemas.microsoft.com/office/drawing/2014/main" id="{591A4CCB-784F-4612-B87C-FBAFFD784FAF}"/>
              </a:ext>
            </a:extLst>
          </p:cNvPr>
          <p:cNvSpPr txBox="1">
            <a:spLocks/>
          </p:cNvSpPr>
          <p:nvPr/>
        </p:nvSpPr>
        <p:spPr>
          <a:xfrm>
            <a:off x="913794" y="6475370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  <a:endParaRPr lang="fr-CH" dirty="0"/>
          </a:p>
        </p:txBody>
      </p:sp>
      <p:sp>
        <p:nvSpPr>
          <p:cNvPr id="19" name="Espace réservé du numéro de diapositive 7">
            <a:extLst>
              <a:ext uri="{FF2B5EF4-FFF2-40B4-BE49-F238E27FC236}">
                <a16:creationId xmlns:a16="http://schemas.microsoft.com/office/drawing/2014/main" id="{282DA54D-EEBA-4BE1-9A61-CD67C2E1907D}"/>
              </a:ext>
            </a:extLst>
          </p:cNvPr>
          <p:cNvSpPr txBox="1">
            <a:spLocks/>
          </p:cNvSpPr>
          <p:nvPr/>
        </p:nvSpPr>
        <p:spPr>
          <a:xfrm>
            <a:off x="10514011" y="645861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15</a:t>
            </a:fld>
            <a:endParaRPr lang="fr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 smtClean="0"/>
              <a:t>Florian Duruz</a:t>
            </a:r>
            <a:endParaRPr lang="fr-CH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15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722105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3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9119" y="37353"/>
            <a:ext cx="10353761" cy="1326321"/>
          </a:xfrm>
        </p:spPr>
        <p:txBody>
          <a:bodyPr/>
          <a:lstStyle/>
          <a:p>
            <a:r>
              <a:rPr lang="fr-CH" b="1" dirty="0"/>
              <a:t>S’adapter à une grille plus grande</a:t>
            </a:r>
          </a:p>
        </p:txBody>
      </p:sp>
      <p:graphicFrame>
        <p:nvGraphicFramePr>
          <p:cNvPr id="7" name="Tableau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1977284"/>
              </p:ext>
            </p:extLst>
          </p:nvPr>
        </p:nvGraphicFramePr>
        <p:xfrm>
          <a:off x="3545276" y="2583541"/>
          <a:ext cx="2324937" cy="23035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2979">
                  <a:extLst>
                    <a:ext uri="{9D8B030D-6E8A-4147-A177-3AD203B41FA5}">
                      <a16:colId xmlns:a16="http://schemas.microsoft.com/office/drawing/2014/main" val="356113754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620341097"/>
                    </a:ext>
                  </a:extLst>
                </a:gridCol>
                <a:gridCol w="582979">
                  <a:extLst>
                    <a:ext uri="{9D8B030D-6E8A-4147-A177-3AD203B41FA5}">
                      <a16:colId xmlns:a16="http://schemas.microsoft.com/office/drawing/2014/main" val="2934149511"/>
                    </a:ext>
                  </a:extLst>
                </a:gridCol>
                <a:gridCol w="582979">
                  <a:extLst>
                    <a:ext uri="{9D8B030D-6E8A-4147-A177-3AD203B41FA5}">
                      <a16:colId xmlns:a16="http://schemas.microsoft.com/office/drawing/2014/main" val="232329049"/>
                    </a:ext>
                  </a:extLst>
                </a:gridCol>
              </a:tblGrid>
              <a:tr h="575896">
                <a:tc>
                  <a:txBody>
                    <a:bodyPr/>
                    <a:lstStyle/>
                    <a:p>
                      <a:pPr algn="ctr"/>
                      <a:endParaRPr lang="fr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H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1881185"/>
                  </a:ext>
                </a:extLst>
              </a:tr>
              <a:tr h="575896">
                <a:tc>
                  <a:txBody>
                    <a:bodyPr/>
                    <a:lstStyle/>
                    <a:p>
                      <a:pPr algn="ctr"/>
                      <a:endParaRPr lang="fr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H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H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4282155"/>
                  </a:ext>
                </a:extLst>
              </a:tr>
              <a:tr h="575896">
                <a:tc>
                  <a:txBody>
                    <a:bodyPr/>
                    <a:lstStyle/>
                    <a:p>
                      <a:pPr algn="ctr"/>
                      <a:endParaRPr lang="fr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CH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87951208"/>
                  </a:ext>
                </a:extLst>
              </a:tr>
              <a:tr h="575896">
                <a:tc>
                  <a:txBody>
                    <a:bodyPr/>
                    <a:lstStyle/>
                    <a:p>
                      <a:pPr algn="ctr"/>
                      <a:r>
                        <a:rPr lang="fr-CH" dirty="0"/>
                        <a:t>1/0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dirty="0"/>
                        <a:t>1/0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dirty="0"/>
                        <a:t>1/0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1338910"/>
                  </a:ext>
                </a:extLst>
              </a:tr>
            </a:tbl>
          </a:graphicData>
        </a:graphic>
      </p:graphicFrame>
      <p:graphicFrame>
        <p:nvGraphicFramePr>
          <p:cNvPr id="15" name="Tableau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8381420"/>
              </p:ext>
            </p:extLst>
          </p:nvPr>
        </p:nvGraphicFramePr>
        <p:xfrm>
          <a:off x="1069699" y="2587939"/>
          <a:ext cx="2266864" cy="23035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3358">
                  <a:extLst>
                    <a:ext uri="{9D8B030D-6E8A-4147-A177-3AD203B41FA5}">
                      <a16:colId xmlns:a16="http://schemas.microsoft.com/office/drawing/2014/main" val="356113754"/>
                    </a:ext>
                  </a:extLst>
                </a:gridCol>
                <a:gridCol w="283358">
                  <a:extLst>
                    <a:ext uri="{9D8B030D-6E8A-4147-A177-3AD203B41FA5}">
                      <a16:colId xmlns:a16="http://schemas.microsoft.com/office/drawing/2014/main" val="1185311506"/>
                    </a:ext>
                  </a:extLst>
                </a:gridCol>
                <a:gridCol w="283358">
                  <a:extLst>
                    <a:ext uri="{9D8B030D-6E8A-4147-A177-3AD203B41FA5}">
                      <a16:colId xmlns:a16="http://schemas.microsoft.com/office/drawing/2014/main" val="620341097"/>
                    </a:ext>
                  </a:extLst>
                </a:gridCol>
                <a:gridCol w="283358">
                  <a:extLst>
                    <a:ext uri="{9D8B030D-6E8A-4147-A177-3AD203B41FA5}">
                      <a16:colId xmlns:a16="http://schemas.microsoft.com/office/drawing/2014/main" val="388674788"/>
                    </a:ext>
                  </a:extLst>
                </a:gridCol>
                <a:gridCol w="283358">
                  <a:extLst>
                    <a:ext uri="{9D8B030D-6E8A-4147-A177-3AD203B41FA5}">
                      <a16:colId xmlns:a16="http://schemas.microsoft.com/office/drawing/2014/main" val="2934149511"/>
                    </a:ext>
                  </a:extLst>
                </a:gridCol>
                <a:gridCol w="283358">
                  <a:extLst>
                    <a:ext uri="{9D8B030D-6E8A-4147-A177-3AD203B41FA5}">
                      <a16:colId xmlns:a16="http://schemas.microsoft.com/office/drawing/2014/main" val="1880854784"/>
                    </a:ext>
                  </a:extLst>
                </a:gridCol>
                <a:gridCol w="283358">
                  <a:extLst>
                    <a:ext uri="{9D8B030D-6E8A-4147-A177-3AD203B41FA5}">
                      <a16:colId xmlns:a16="http://schemas.microsoft.com/office/drawing/2014/main" val="232329049"/>
                    </a:ext>
                  </a:extLst>
                </a:gridCol>
                <a:gridCol w="283358">
                  <a:extLst>
                    <a:ext uri="{9D8B030D-6E8A-4147-A177-3AD203B41FA5}">
                      <a16:colId xmlns:a16="http://schemas.microsoft.com/office/drawing/2014/main" val="3012201305"/>
                    </a:ext>
                  </a:extLst>
                </a:gridCol>
              </a:tblGrid>
              <a:tr h="287948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3711881185"/>
                  </a:ext>
                </a:extLst>
              </a:tr>
              <a:tr h="287948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414310014"/>
                  </a:ext>
                </a:extLst>
              </a:tr>
              <a:tr h="287948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3374282155"/>
                  </a:ext>
                </a:extLst>
              </a:tr>
              <a:tr h="287948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1874434423"/>
                  </a:ext>
                </a:extLst>
              </a:tr>
              <a:tr h="287948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1687951208"/>
                  </a:ext>
                </a:extLst>
              </a:tr>
              <a:tr h="287948"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0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0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0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0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0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0</a:t>
                      </a:r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1093907652"/>
                  </a:ext>
                </a:extLst>
              </a:tr>
              <a:tr h="287948"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0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0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0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0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0</a:t>
                      </a:r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1241338910"/>
                  </a:ext>
                </a:extLst>
              </a:tr>
              <a:tr h="287948"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0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0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0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0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0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1</a:t>
                      </a:r>
                    </a:p>
                  </a:txBody>
                  <a:tcPr marL="71973" marR="71973" marT="35986" marB="359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000" dirty="0"/>
                        <a:t>0</a:t>
                      </a:r>
                    </a:p>
                  </a:txBody>
                  <a:tcPr marL="71973" marR="71973" marT="35986" marB="35986" anchor="ctr"/>
                </a:tc>
                <a:extLst>
                  <a:ext uri="{0D108BD9-81ED-4DB2-BD59-A6C34878D82A}">
                    <a16:rowId xmlns:a16="http://schemas.microsoft.com/office/drawing/2014/main" val="122619707"/>
                  </a:ext>
                </a:extLst>
              </a:tr>
            </a:tbl>
          </a:graphicData>
        </a:graphic>
      </p:graphicFrame>
      <p:sp>
        <p:nvSpPr>
          <p:cNvPr id="30" name="Cadre 29"/>
          <p:cNvSpPr/>
          <p:nvPr/>
        </p:nvSpPr>
        <p:spPr>
          <a:xfrm>
            <a:off x="913794" y="2414903"/>
            <a:ext cx="5117170" cy="2659060"/>
          </a:xfrm>
          <a:prstGeom prst="frame">
            <a:avLst>
              <a:gd name="adj1" fmla="val 33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>
              <a:solidFill>
                <a:schemeClr val="tx1"/>
              </a:solidFill>
            </a:endParaRPr>
          </a:p>
        </p:txBody>
      </p:sp>
      <p:sp>
        <p:nvSpPr>
          <p:cNvPr id="17" name="Cadre 16"/>
          <p:cNvSpPr/>
          <p:nvPr/>
        </p:nvSpPr>
        <p:spPr>
          <a:xfrm>
            <a:off x="1069698" y="4309314"/>
            <a:ext cx="572329" cy="577811"/>
          </a:xfrm>
          <a:prstGeom prst="frame">
            <a:avLst>
              <a:gd name="adj1" fmla="val 101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>
              <a:solidFill>
                <a:schemeClr val="tx1"/>
              </a:solidFill>
            </a:endParaRPr>
          </a:p>
        </p:txBody>
      </p:sp>
      <p:sp>
        <p:nvSpPr>
          <p:cNvPr id="18" name="Cadre 17"/>
          <p:cNvSpPr/>
          <p:nvPr/>
        </p:nvSpPr>
        <p:spPr>
          <a:xfrm>
            <a:off x="3545276" y="4309314"/>
            <a:ext cx="583863" cy="577812"/>
          </a:xfrm>
          <a:prstGeom prst="frame">
            <a:avLst>
              <a:gd name="adj1" fmla="val 101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>
              <a:solidFill>
                <a:schemeClr val="tx1"/>
              </a:solidFill>
            </a:endParaRPr>
          </a:p>
        </p:txBody>
      </p:sp>
      <p:graphicFrame>
        <p:nvGraphicFramePr>
          <p:cNvPr id="3" name="Tableau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1472826"/>
              </p:ext>
            </p:extLst>
          </p:nvPr>
        </p:nvGraphicFramePr>
        <p:xfrm>
          <a:off x="6746875" y="2277538"/>
          <a:ext cx="1440000" cy="144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20000">
                  <a:extLst>
                    <a:ext uri="{9D8B030D-6E8A-4147-A177-3AD203B41FA5}">
                      <a16:colId xmlns:a16="http://schemas.microsoft.com/office/drawing/2014/main" val="930150848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294840078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476398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7876331"/>
                  </a:ext>
                </a:extLst>
              </a:tr>
            </a:tbl>
          </a:graphicData>
        </a:graphic>
      </p:graphicFrame>
      <p:sp>
        <p:nvSpPr>
          <p:cNvPr id="8" name="Flèche vers le haut 7"/>
          <p:cNvSpPr/>
          <p:nvPr/>
        </p:nvSpPr>
        <p:spPr>
          <a:xfrm>
            <a:off x="6942570" y="2446176"/>
            <a:ext cx="360000" cy="36000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1" name="Flèche vers le haut 20"/>
          <p:cNvSpPr/>
          <p:nvPr/>
        </p:nvSpPr>
        <p:spPr>
          <a:xfrm rot="2700000">
            <a:off x="7659516" y="2446175"/>
            <a:ext cx="360000" cy="36000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2" name="Flèche vers le haut 21"/>
          <p:cNvSpPr/>
          <p:nvPr/>
        </p:nvSpPr>
        <p:spPr>
          <a:xfrm rot="4500000">
            <a:off x="7659516" y="3129830"/>
            <a:ext cx="360000" cy="36000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3" name="Flèche vers le haut 22"/>
          <p:cNvSpPr/>
          <p:nvPr/>
        </p:nvSpPr>
        <p:spPr>
          <a:xfrm rot="5400000">
            <a:off x="6942570" y="3129830"/>
            <a:ext cx="360000" cy="36000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4" name="Flèche vers le haut 23"/>
          <p:cNvSpPr/>
          <p:nvPr/>
        </p:nvSpPr>
        <p:spPr>
          <a:xfrm rot="5400000">
            <a:off x="8679286" y="2588998"/>
            <a:ext cx="360000" cy="81707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Rectangle 18"/>
          <p:cNvSpPr/>
          <p:nvPr/>
        </p:nvSpPr>
        <p:spPr>
          <a:xfrm>
            <a:off x="9677400" y="2277537"/>
            <a:ext cx="1095375" cy="144000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CH" sz="9600" dirty="0"/>
              <a:t>?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746875" y="1784766"/>
            <a:ext cx="1440000" cy="44573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CH" sz="2000" b="1" dirty="0"/>
              <a:t>Vector3</a:t>
            </a:r>
          </a:p>
        </p:txBody>
      </p:sp>
      <p:graphicFrame>
        <p:nvGraphicFramePr>
          <p:cNvPr id="27" name="Tableau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8286219"/>
              </p:ext>
            </p:extLst>
          </p:nvPr>
        </p:nvGraphicFramePr>
        <p:xfrm>
          <a:off x="6746875" y="4533964"/>
          <a:ext cx="1440000" cy="144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20000">
                  <a:extLst>
                    <a:ext uri="{9D8B030D-6E8A-4147-A177-3AD203B41FA5}">
                      <a16:colId xmlns:a16="http://schemas.microsoft.com/office/drawing/2014/main" val="930150848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294840078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CH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dirty="0"/>
                        <a:t>2.7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476398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CH" dirty="0"/>
                        <a:t>4.3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dirty="0"/>
                        <a:t>0.6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7876331"/>
                  </a:ext>
                </a:extLst>
              </a:tr>
            </a:tbl>
          </a:graphicData>
        </a:graphic>
      </p:graphicFrame>
      <p:sp>
        <p:nvSpPr>
          <p:cNvPr id="34" name="Flèche vers le haut 33"/>
          <p:cNvSpPr/>
          <p:nvPr/>
        </p:nvSpPr>
        <p:spPr>
          <a:xfrm rot="5400000">
            <a:off x="8679286" y="4845424"/>
            <a:ext cx="360000" cy="81707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5" name="Rectangle 34"/>
          <p:cNvSpPr/>
          <p:nvPr/>
        </p:nvSpPr>
        <p:spPr>
          <a:xfrm>
            <a:off x="9439276" y="4533963"/>
            <a:ext cx="2343150" cy="144000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CH" sz="2000" dirty="0"/>
              <a:t>1.4 + 2.7 + 4.3 + 0.6 ?</a:t>
            </a:r>
          </a:p>
        </p:txBody>
      </p:sp>
      <p:sp>
        <p:nvSpPr>
          <p:cNvPr id="36" name="Rectangle 35"/>
          <p:cNvSpPr/>
          <p:nvPr/>
        </p:nvSpPr>
        <p:spPr>
          <a:xfrm>
            <a:off x="6746875" y="4041192"/>
            <a:ext cx="1440000" cy="44573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CH" sz="2000" b="1" dirty="0" err="1"/>
              <a:t>float</a:t>
            </a:r>
            <a:endParaRPr lang="fr-CH" sz="2000" b="1" dirty="0"/>
          </a:p>
        </p:txBody>
      </p:sp>
      <p:sp>
        <p:nvSpPr>
          <p:cNvPr id="25" name="Espace réservé de la date 5">
            <a:extLst>
              <a:ext uri="{FF2B5EF4-FFF2-40B4-BE49-F238E27FC236}">
                <a16:creationId xmlns:a16="http://schemas.microsoft.com/office/drawing/2014/main" id="{73B83E49-3EB9-4C6D-8DE9-8462793B10F6}"/>
              </a:ext>
            </a:extLst>
          </p:cNvPr>
          <p:cNvSpPr txBox="1">
            <a:spLocks/>
          </p:cNvSpPr>
          <p:nvPr/>
        </p:nvSpPr>
        <p:spPr>
          <a:xfrm>
            <a:off x="7678736" y="64586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05.04.2022</a:t>
            </a:r>
          </a:p>
        </p:txBody>
      </p:sp>
      <p:sp>
        <p:nvSpPr>
          <p:cNvPr id="28" name="Espace réservé du pied de page 6">
            <a:extLst>
              <a:ext uri="{FF2B5EF4-FFF2-40B4-BE49-F238E27FC236}">
                <a16:creationId xmlns:a16="http://schemas.microsoft.com/office/drawing/2014/main" id="{6FF403A7-628F-4945-A500-B54D1EF481AB}"/>
              </a:ext>
            </a:extLst>
          </p:cNvPr>
          <p:cNvSpPr txBox="1">
            <a:spLocks/>
          </p:cNvSpPr>
          <p:nvPr/>
        </p:nvSpPr>
        <p:spPr>
          <a:xfrm>
            <a:off x="913794" y="6475370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  <a:endParaRPr lang="fr-CH" dirty="0"/>
          </a:p>
        </p:txBody>
      </p:sp>
      <p:sp>
        <p:nvSpPr>
          <p:cNvPr id="29" name="Espace réservé du numéro de diapositive 7">
            <a:extLst>
              <a:ext uri="{FF2B5EF4-FFF2-40B4-BE49-F238E27FC236}">
                <a16:creationId xmlns:a16="http://schemas.microsoft.com/office/drawing/2014/main" id="{FFB7F061-B3A3-40F5-A28C-3D8E4127E8E4}"/>
              </a:ext>
            </a:extLst>
          </p:cNvPr>
          <p:cNvSpPr txBox="1">
            <a:spLocks/>
          </p:cNvSpPr>
          <p:nvPr/>
        </p:nvSpPr>
        <p:spPr>
          <a:xfrm>
            <a:off x="10514011" y="645861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16</a:t>
            </a:fld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 smtClean="0"/>
              <a:t>Florian Duruz</a:t>
            </a:r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16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4878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1" grpId="0" animBg="1"/>
      <p:bldP spid="22" grpId="0" animBg="1"/>
      <p:bldP spid="23" grpId="0" animBg="1"/>
      <p:bldP spid="24" grpId="0" animBg="1"/>
      <p:bldP spid="19" grpId="0" animBg="1"/>
      <p:bldP spid="26" grpId="0" animBg="1"/>
      <p:bldP spid="34" grpId="0" animBg="1"/>
      <p:bldP spid="35" grpId="0" animBg="1"/>
      <p:bldP spid="3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9119" y="92904"/>
            <a:ext cx="10353761" cy="1326321"/>
          </a:xfrm>
        </p:spPr>
        <p:txBody>
          <a:bodyPr/>
          <a:lstStyle/>
          <a:p>
            <a:r>
              <a:rPr lang="fr-CH" b="1" dirty="0"/>
              <a:t>Système de grille : Division en </a:t>
            </a:r>
            <a:r>
              <a:rPr lang="fr-CH" b="1" dirty="0" err="1"/>
              <a:t>Chunk</a:t>
            </a:r>
            <a:endParaRPr lang="fr-CH" b="1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94" y="1690687"/>
            <a:ext cx="3748087" cy="3748087"/>
          </a:xfrm>
          <a:prstGeom prst="rect">
            <a:avLst/>
          </a:prstGeom>
        </p:spPr>
      </p:pic>
      <p:sp>
        <p:nvSpPr>
          <p:cNvPr id="8" name="Espace réservé de la date 5">
            <a:extLst>
              <a:ext uri="{FF2B5EF4-FFF2-40B4-BE49-F238E27FC236}">
                <a16:creationId xmlns:a16="http://schemas.microsoft.com/office/drawing/2014/main" id="{1173042D-50D8-4A45-9B86-67196757D4D0}"/>
              </a:ext>
            </a:extLst>
          </p:cNvPr>
          <p:cNvSpPr txBox="1">
            <a:spLocks/>
          </p:cNvSpPr>
          <p:nvPr/>
        </p:nvSpPr>
        <p:spPr>
          <a:xfrm>
            <a:off x="7678736" y="64586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05.04.2022</a:t>
            </a:r>
          </a:p>
        </p:txBody>
      </p:sp>
      <p:sp>
        <p:nvSpPr>
          <p:cNvPr id="9" name="Espace réservé du pied de page 6">
            <a:extLst>
              <a:ext uri="{FF2B5EF4-FFF2-40B4-BE49-F238E27FC236}">
                <a16:creationId xmlns:a16="http://schemas.microsoft.com/office/drawing/2014/main" id="{7A7211DC-D8D8-49AA-A465-BF40D64DA26C}"/>
              </a:ext>
            </a:extLst>
          </p:cNvPr>
          <p:cNvSpPr txBox="1">
            <a:spLocks/>
          </p:cNvSpPr>
          <p:nvPr/>
        </p:nvSpPr>
        <p:spPr>
          <a:xfrm>
            <a:off x="913794" y="6475370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  <a:endParaRPr lang="fr-CH" dirty="0"/>
          </a:p>
        </p:txBody>
      </p:sp>
      <p:sp>
        <p:nvSpPr>
          <p:cNvPr id="10" name="Espace réservé du numéro de diapositive 7">
            <a:extLst>
              <a:ext uri="{FF2B5EF4-FFF2-40B4-BE49-F238E27FC236}">
                <a16:creationId xmlns:a16="http://schemas.microsoft.com/office/drawing/2014/main" id="{4DBDA98F-5B48-4CE3-BC97-172FC600FA4F}"/>
              </a:ext>
            </a:extLst>
          </p:cNvPr>
          <p:cNvSpPr txBox="1">
            <a:spLocks/>
          </p:cNvSpPr>
          <p:nvPr/>
        </p:nvSpPr>
        <p:spPr>
          <a:xfrm>
            <a:off x="10514011" y="645861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17</a:t>
            </a:fld>
            <a:endParaRPr lang="fr-CH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ADE6C8E-A71B-4B65-BD4A-1B663504AE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4384" b="-11732"/>
          <a:stretch/>
        </p:blipFill>
        <p:spPr>
          <a:xfrm>
            <a:off x="913794" y="5757046"/>
            <a:ext cx="5012444" cy="446983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F48E8680-FBC0-4844-BB7F-2F33CC7187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6238" y="1690566"/>
            <a:ext cx="5676900" cy="3648075"/>
          </a:xfrm>
          <a:prstGeom prst="rect">
            <a:avLst/>
          </a:prstGeom>
        </p:spPr>
      </p:pic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BC09CCE0-8B1A-48AC-861E-0B404D9A2B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6239" y="5338640"/>
            <a:ext cx="5676900" cy="36512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fr-CH" dirty="0"/>
              <a:t>Source : https://www.jdxdev.com/blog/2020/05/03/flowfields/ </a:t>
            </a:r>
          </a:p>
          <a:p>
            <a:pPr marL="457200" lvl="1" indent="0">
              <a:buNone/>
            </a:pPr>
            <a:endParaRPr lang="fr-CH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 smtClean="0"/>
              <a:t>Florian Duruz</a:t>
            </a:r>
            <a:endParaRPr lang="fr-CH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17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694372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 descr="Une image contenant très coloré, jouet, boîte, orange&#10;&#10;Description générée automatiquement">
            <a:extLst>
              <a:ext uri="{FF2B5EF4-FFF2-40B4-BE49-F238E27FC236}">
                <a16:creationId xmlns:a16="http://schemas.microsoft.com/office/drawing/2014/main" id="{A8A32BF4-929F-419D-8B0A-C35774A853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2" b="40294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130FC83-10BC-42D1-B976-722D43D57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269" y="1122363"/>
            <a:ext cx="90014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Object Pooling</a:t>
            </a:r>
          </a:p>
        </p:txBody>
      </p:sp>
      <p:sp>
        <p:nvSpPr>
          <p:cNvPr id="8" name="Espace réservé du pied de page 6">
            <a:extLst>
              <a:ext uri="{FF2B5EF4-FFF2-40B4-BE49-F238E27FC236}">
                <a16:creationId xmlns:a16="http://schemas.microsoft.com/office/drawing/2014/main" id="{9E483D9A-926D-41BC-8DAE-A93D62747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4" y="5883275"/>
            <a:ext cx="667286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Florian Duruz</a:t>
            </a:r>
          </a:p>
        </p:txBody>
      </p:sp>
      <p:sp>
        <p:nvSpPr>
          <p:cNvPr id="7" name="Espace réservé de la date 5">
            <a:extLst>
              <a:ext uri="{FF2B5EF4-FFF2-40B4-BE49-F238E27FC236}">
                <a16:creationId xmlns:a16="http://schemas.microsoft.com/office/drawing/2014/main" id="{24F3F981-64D8-4B07-A01E-F92613B2BD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8736" y="588327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fr-FR" smtClean="0"/>
              <a:t>13.06.2022</a:t>
            </a:r>
            <a:endParaRPr lang="en-US"/>
          </a:p>
        </p:txBody>
      </p:sp>
      <p:sp>
        <p:nvSpPr>
          <p:cNvPr id="9" name="Espace réservé du numéro de diapositive 7">
            <a:extLst>
              <a:ext uri="{FF2B5EF4-FFF2-40B4-BE49-F238E27FC236}">
                <a16:creationId xmlns:a16="http://schemas.microsoft.com/office/drawing/2014/main" id="{98280B94-F095-4934-AB93-E01CB1649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5354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877A364F-776A-4279-BBAB-336C6B9E27FF}" type="slidenum">
              <a:rPr lang="en-US" smtClean="0"/>
              <a:pPr defTabSz="914400">
                <a:spcAft>
                  <a:spcPts val="600"/>
                </a:spcAft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227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B8FB0F-ED38-4DA5-8A82-026E88FB4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94257"/>
            <a:ext cx="10353761" cy="1326321"/>
          </a:xfrm>
        </p:spPr>
        <p:txBody>
          <a:bodyPr/>
          <a:lstStyle/>
          <a:p>
            <a:r>
              <a:rPr lang="fr-FR" dirty="0"/>
              <a:t>Concept Général et Applications</a:t>
            </a:r>
            <a:endParaRPr lang="en-GB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0109B11-4A4D-43CB-8F83-34B0CF82CD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8736" y="6398618"/>
            <a:ext cx="2743200" cy="365125"/>
          </a:xfrm>
        </p:spPr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0C0A98E-2606-4658-857F-5A1C04C57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4" y="6398618"/>
            <a:ext cx="6672865" cy="365125"/>
          </a:xfrm>
        </p:spPr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A395386-36B8-41AB-8CA1-FA68B622C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6398618"/>
            <a:ext cx="753545" cy="365125"/>
          </a:xfrm>
        </p:spPr>
        <p:txBody>
          <a:bodyPr/>
          <a:lstStyle/>
          <a:p>
            <a:fld id="{877A364F-776A-4279-BBAB-336C6B9E27FF}" type="slidenum">
              <a:rPr lang="fr-CH" smtClean="0"/>
              <a:t>19</a:t>
            </a:fld>
            <a:endParaRPr lang="fr-CH"/>
          </a:p>
        </p:txBody>
      </p:sp>
      <p:pic>
        <p:nvPicPr>
          <p:cNvPr id="9" name="Image 8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4D3A80DE-9114-4A1F-833B-7A6ADD22B0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479" y="1375725"/>
            <a:ext cx="2115098" cy="2115098"/>
          </a:xfrm>
          <a:prstGeom prst="rect">
            <a:avLst/>
          </a:prstGeom>
        </p:spPr>
      </p:pic>
      <p:sp>
        <p:nvSpPr>
          <p:cNvPr id="10" name="Ellipse 9">
            <a:extLst>
              <a:ext uri="{FF2B5EF4-FFF2-40B4-BE49-F238E27FC236}">
                <a16:creationId xmlns:a16="http://schemas.microsoft.com/office/drawing/2014/main" id="{016D15E0-2950-46AE-9A09-B346F2CB2E65}"/>
              </a:ext>
            </a:extLst>
          </p:cNvPr>
          <p:cNvSpPr/>
          <p:nvPr/>
        </p:nvSpPr>
        <p:spPr>
          <a:xfrm>
            <a:off x="6488722" y="1705685"/>
            <a:ext cx="587340" cy="58734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Légende : flèche vers le haut 10">
            <a:extLst>
              <a:ext uri="{FF2B5EF4-FFF2-40B4-BE49-F238E27FC236}">
                <a16:creationId xmlns:a16="http://schemas.microsoft.com/office/drawing/2014/main" id="{253CD3C9-222F-44B8-B12E-D93E4875ECA6}"/>
              </a:ext>
            </a:extLst>
          </p:cNvPr>
          <p:cNvSpPr/>
          <p:nvPr/>
        </p:nvSpPr>
        <p:spPr>
          <a:xfrm>
            <a:off x="5949879" y="2433274"/>
            <a:ext cx="1665026" cy="1136176"/>
          </a:xfrm>
          <a:prstGeom prst="upArrow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Instance</a:t>
            </a:r>
            <a:endParaRPr lang="en-GB" dirty="0"/>
          </a:p>
        </p:txBody>
      </p:sp>
      <p:sp>
        <p:nvSpPr>
          <p:cNvPr id="12" name="Explosion : 14 points 11">
            <a:extLst>
              <a:ext uri="{FF2B5EF4-FFF2-40B4-BE49-F238E27FC236}">
                <a16:creationId xmlns:a16="http://schemas.microsoft.com/office/drawing/2014/main" id="{925D9A70-2B3A-488A-AC98-2B358F4CDB72}"/>
              </a:ext>
            </a:extLst>
          </p:cNvPr>
          <p:cNvSpPr/>
          <p:nvPr/>
        </p:nvSpPr>
        <p:spPr>
          <a:xfrm>
            <a:off x="8863431" y="1404405"/>
            <a:ext cx="1325703" cy="1325703"/>
          </a:xfrm>
          <a:prstGeom prst="irregularSeal2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Légende : flèche vers le haut 12">
            <a:extLst>
              <a:ext uri="{FF2B5EF4-FFF2-40B4-BE49-F238E27FC236}">
                <a16:creationId xmlns:a16="http://schemas.microsoft.com/office/drawing/2014/main" id="{45AA8972-D245-42BE-A4CF-A3601C72F3FB}"/>
              </a:ext>
            </a:extLst>
          </p:cNvPr>
          <p:cNvSpPr/>
          <p:nvPr/>
        </p:nvSpPr>
        <p:spPr>
          <a:xfrm>
            <a:off x="8693769" y="2433274"/>
            <a:ext cx="1665026" cy="1136176"/>
          </a:xfrm>
          <a:prstGeom prst="upArrow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Destroy()</a:t>
            </a:r>
            <a:endParaRPr lang="en-GB" dirty="0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EE9AE827-7DEE-43A5-A7B7-C0084FDE4158}"/>
              </a:ext>
            </a:extLst>
          </p:cNvPr>
          <p:cNvSpPr/>
          <p:nvPr/>
        </p:nvSpPr>
        <p:spPr>
          <a:xfrm>
            <a:off x="3147681" y="4204893"/>
            <a:ext cx="587340" cy="587340"/>
          </a:xfrm>
          <a:prstGeom prst="ellipse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749235BF-0145-4CC9-A4BA-FB9F73C6FFE7}"/>
              </a:ext>
            </a:extLst>
          </p:cNvPr>
          <p:cNvSpPr/>
          <p:nvPr/>
        </p:nvSpPr>
        <p:spPr>
          <a:xfrm>
            <a:off x="3911560" y="4204893"/>
            <a:ext cx="587340" cy="587340"/>
          </a:xfrm>
          <a:prstGeom prst="ellipse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3BA62F3A-8E5D-4147-8C83-A1D168FD744B}"/>
              </a:ext>
            </a:extLst>
          </p:cNvPr>
          <p:cNvSpPr/>
          <p:nvPr/>
        </p:nvSpPr>
        <p:spPr>
          <a:xfrm>
            <a:off x="4674924" y="4204893"/>
            <a:ext cx="587340" cy="587340"/>
          </a:xfrm>
          <a:prstGeom prst="ellipse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Légende : flèche vers le haut 16">
            <a:extLst>
              <a:ext uri="{FF2B5EF4-FFF2-40B4-BE49-F238E27FC236}">
                <a16:creationId xmlns:a16="http://schemas.microsoft.com/office/drawing/2014/main" id="{11478577-F778-4463-B974-95FE63365A6B}"/>
              </a:ext>
            </a:extLst>
          </p:cNvPr>
          <p:cNvSpPr/>
          <p:nvPr/>
        </p:nvSpPr>
        <p:spPr>
          <a:xfrm>
            <a:off x="3372717" y="4885190"/>
            <a:ext cx="1665026" cy="1136176"/>
          </a:xfrm>
          <a:prstGeom prst="upArrow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Pool</a:t>
            </a:r>
            <a:endParaRPr lang="en-GB" dirty="0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DFC8CF58-A0F1-4D67-8FD6-55D72B8DAB0A}"/>
              </a:ext>
            </a:extLst>
          </p:cNvPr>
          <p:cNvSpPr/>
          <p:nvPr/>
        </p:nvSpPr>
        <p:spPr>
          <a:xfrm>
            <a:off x="6539462" y="4204893"/>
            <a:ext cx="587340" cy="58734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4E604C-DA3A-4657-B1B1-BFAC05918FCE}"/>
              </a:ext>
            </a:extLst>
          </p:cNvPr>
          <p:cNvSpPr/>
          <p:nvPr/>
        </p:nvSpPr>
        <p:spPr>
          <a:xfrm>
            <a:off x="5845403" y="4204893"/>
            <a:ext cx="587340" cy="587340"/>
          </a:xfrm>
          <a:prstGeom prst="ellipse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4C21C9DE-3FDA-43B3-BA6C-F01A97613262}"/>
              </a:ext>
            </a:extLst>
          </p:cNvPr>
          <p:cNvSpPr/>
          <p:nvPr/>
        </p:nvSpPr>
        <p:spPr>
          <a:xfrm>
            <a:off x="7233521" y="4204893"/>
            <a:ext cx="587340" cy="587340"/>
          </a:xfrm>
          <a:prstGeom prst="ellipse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Légende : flèche vers le haut 21">
            <a:extLst>
              <a:ext uri="{FF2B5EF4-FFF2-40B4-BE49-F238E27FC236}">
                <a16:creationId xmlns:a16="http://schemas.microsoft.com/office/drawing/2014/main" id="{FF7A19F4-8DFA-4311-8D48-937040AD15EB}"/>
              </a:ext>
            </a:extLst>
          </p:cNvPr>
          <p:cNvSpPr/>
          <p:nvPr/>
        </p:nvSpPr>
        <p:spPr>
          <a:xfrm>
            <a:off x="6000619" y="4885190"/>
            <a:ext cx="1665026" cy="1136176"/>
          </a:xfrm>
          <a:prstGeom prst="upArrow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err="1"/>
              <a:t>Activate</a:t>
            </a:r>
            <a:endParaRPr lang="en-GB" dirty="0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90261E36-1177-4F32-88C9-5C54CEF823D0}"/>
              </a:ext>
            </a:extLst>
          </p:cNvPr>
          <p:cNvSpPr/>
          <p:nvPr/>
        </p:nvSpPr>
        <p:spPr>
          <a:xfrm>
            <a:off x="8538553" y="4204893"/>
            <a:ext cx="587340" cy="587340"/>
          </a:xfrm>
          <a:prstGeom prst="ellipse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A8B7611C-6335-48F9-87EA-1FD376D3AABA}"/>
              </a:ext>
            </a:extLst>
          </p:cNvPr>
          <p:cNvSpPr/>
          <p:nvPr/>
        </p:nvSpPr>
        <p:spPr>
          <a:xfrm>
            <a:off x="9926671" y="4204893"/>
            <a:ext cx="587340" cy="587340"/>
          </a:xfrm>
          <a:prstGeom prst="ellipse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Légende : flèche vers le haut 25">
            <a:extLst>
              <a:ext uri="{FF2B5EF4-FFF2-40B4-BE49-F238E27FC236}">
                <a16:creationId xmlns:a16="http://schemas.microsoft.com/office/drawing/2014/main" id="{31E16B77-27A0-489E-B0D6-1F407E711290}"/>
              </a:ext>
            </a:extLst>
          </p:cNvPr>
          <p:cNvSpPr/>
          <p:nvPr/>
        </p:nvSpPr>
        <p:spPr>
          <a:xfrm>
            <a:off x="8693769" y="4885190"/>
            <a:ext cx="1665026" cy="1136176"/>
          </a:xfrm>
          <a:prstGeom prst="upArrow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err="1"/>
              <a:t>Deactivate</a:t>
            </a:r>
            <a:endParaRPr lang="en-GB" dirty="0"/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F93E1CF6-B17A-447F-9D95-B111576D8BF6}"/>
              </a:ext>
            </a:extLst>
          </p:cNvPr>
          <p:cNvSpPr/>
          <p:nvPr/>
        </p:nvSpPr>
        <p:spPr>
          <a:xfrm>
            <a:off x="9232612" y="4204893"/>
            <a:ext cx="587340" cy="587340"/>
          </a:xfrm>
          <a:prstGeom prst="ellipse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Organigramme : Préparation 27">
            <a:extLst>
              <a:ext uri="{FF2B5EF4-FFF2-40B4-BE49-F238E27FC236}">
                <a16:creationId xmlns:a16="http://schemas.microsoft.com/office/drawing/2014/main" id="{D6DCABC4-7E16-420A-81EF-30C6F3243A09}"/>
              </a:ext>
            </a:extLst>
          </p:cNvPr>
          <p:cNvSpPr/>
          <p:nvPr/>
        </p:nvSpPr>
        <p:spPr>
          <a:xfrm>
            <a:off x="792230" y="1955330"/>
            <a:ext cx="2115098" cy="1221651"/>
          </a:xfrm>
          <a:prstGeom prst="flowChartPreparatio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NO POOL</a:t>
            </a:r>
            <a:endParaRPr lang="en-GB" dirty="0"/>
          </a:p>
        </p:txBody>
      </p:sp>
      <p:sp>
        <p:nvSpPr>
          <p:cNvPr id="30" name="Organigramme : Préparation 29">
            <a:extLst>
              <a:ext uri="{FF2B5EF4-FFF2-40B4-BE49-F238E27FC236}">
                <a16:creationId xmlns:a16="http://schemas.microsoft.com/office/drawing/2014/main" id="{87FC2A40-A4DB-4057-BEEB-083EE75933F1}"/>
              </a:ext>
            </a:extLst>
          </p:cNvPr>
          <p:cNvSpPr/>
          <p:nvPr/>
        </p:nvSpPr>
        <p:spPr>
          <a:xfrm>
            <a:off x="792230" y="4498563"/>
            <a:ext cx="2115098" cy="1221651"/>
          </a:xfrm>
          <a:prstGeom prst="flowChartPreparatio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POOL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1972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6BAAF9-D216-467B-AEBC-6E9966FEB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1A573B7-5825-4CD9-8EAF-F79B54973E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fr-FR" sz="2400" dirty="0"/>
              <a:t>Objectifs </a:t>
            </a:r>
            <a:r>
              <a:rPr lang="fr-FR" sz="2400" dirty="0" smtClean="0"/>
              <a:t>principaux</a:t>
            </a:r>
            <a:endParaRPr lang="fr-FR" sz="2400" dirty="0"/>
          </a:p>
          <a:p>
            <a:pPr marL="457200" indent="-457200">
              <a:buFont typeface="+mj-lt"/>
              <a:buAutoNum type="arabicPeriod"/>
            </a:pPr>
            <a:r>
              <a:rPr lang="fr-FR" sz="2400" dirty="0" smtClean="0"/>
              <a:t>Régiments</a:t>
            </a:r>
            <a:endParaRPr lang="fr-FR" sz="2400" dirty="0"/>
          </a:p>
          <a:p>
            <a:pPr marL="457200" indent="-457200">
              <a:buFont typeface="+mj-lt"/>
              <a:buAutoNum type="arabicPeriod"/>
            </a:pPr>
            <a:r>
              <a:rPr lang="fr-FR" sz="2400" dirty="0" smtClean="0"/>
              <a:t>Recherche de Chemins (HPA*)</a:t>
            </a:r>
          </a:p>
          <a:p>
            <a:pPr marL="457200" indent="-457200">
              <a:buFont typeface="+mj-lt"/>
              <a:buAutoNum type="arabicPeriod"/>
            </a:pPr>
            <a:r>
              <a:rPr lang="fr-FR" sz="2400" dirty="0" smtClean="0"/>
              <a:t>Difficultés Rencontrées</a:t>
            </a:r>
            <a:endParaRPr lang="fr-FR" sz="2400" dirty="0"/>
          </a:p>
          <a:p>
            <a:pPr marL="457200" indent="-457200">
              <a:buFont typeface="+mj-lt"/>
              <a:buAutoNum type="arabicPeriod"/>
            </a:pPr>
            <a:r>
              <a:rPr lang="fr-FR" sz="2400" dirty="0"/>
              <a:t>Conclusion et les leçons</a:t>
            </a:r>
            <a:endParaRPr lang="en-GB" sz="2400" dirty="0"/>
          </a:p>
        </p:txBody>
      </p:sp>
      <p:sp>
        <p:nvSpPr>
          <p:cNvPr id="7" name="Espace réservé de la date 5">
            <a:extLst>
              <a:ext uri="{FF2B5EF4-FFF2-40B4-BE49-F238E27FC236}">
                <a16:creationId xmlns:a16="http://schemas.microsoft.com/office/drawing/2014/main" id="{E194254E-C0E2-4D6F-8893-6E7CF17F9E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8736" y="6458619"/>
            <a:ext cx="2743200" cy="365125"/>
          </a:xfrm>
        </p:spPr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8" name="Espace réservé du pied de page 6">
            <a:extLst>
              <a:ext uri="{FF2B5EF4-FFF2-40B4-BE49-F238E27FC236}">
                <a16:creationId xmlns:a16="http://schemas.microsoft.com/office/drawing/2014/main" id="{784CA9D1-6BB8-4234-B715-994371141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4" y="6475370"/>
            <a:ext cx="6672865" cy="365125"/>
          </a:xfrm>
        </p:spPr>
        <p:txBody>
          <a:bodyPr/>
          <a:lstStyle/>
          <a:p>
            <a:r>
              <a:rPr lang="fr-CH" dirty="0"/>
              <a:t>Florian </a:t>
            </a:r>
            <a:r>
              <a:rPr lang="fr-CH" dirty="0" err="1"/>
              <a:t>Duruz</a:t>
            </a:r>
            <a:endParaRPr lang="fr-CH" dirty="0"/>
          </a:p>
        </p:txBody>
      </p:sp>
      <p:sp>
        <p:nvSpPr>
          <p:cNvPr id="9" name="Espace réservé du numéro de diapositive 7">
            <a:extLst>
              <a:ext uri="{FF2B5EF4-FFF2-40B4-BE49-F238E27FC236}">
                <a16:creationId xmlns:a16="http://schemas.microsoft.com/office/drawing/2014/main" id="{165E76CC-E3F6-4518-9105-482AD513D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6458619"/>
            <a:ext cx="753545" cy="365125"/>
          </a:xfrm>
        </p:spPr>
        <p:txBody>
          <a:bodyPr/>
          <a:lstStyle/>
          <a:p>
            <a:r>
              <a:rPr lang="fr-CH" dirty="0" smtClean="0"/>
              <a:t>2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93130809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31C17CCE-2873-4273-A93C-0D76AFFBD0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grayscl/>
          </a:blip>
          <a:srcRect l="2320" r="2570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C23C8D4-BD3D-4473-B3D0-89011586BE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5000"/>
                </a:schemeClr>
              </a:gs>
              <a:gs pos="100000">
                <a:schemeClr val="bg2">
                  <a:lumMod val="40000"/>
                </a:scheme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15A2E84-CCBA-4E31-AE0B-2F751BB5C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269" y="1122363"/>
            <a:ext cx="90014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ConClusion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586590E-4F5A-4AD3-997A-D55B6F0B2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47913" y="6492865"/>
            <a:ext cx="667286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Florian </a:t>
            </a:r>
            <a:r>
              <a:rPr lang="en-US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Duruz</a:t>
            </a:r>
            <a:endParaRPr lang="en-US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32CE559-E490-4FC7-ABCF-8E9E6CEDA8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2855" y="649286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fr-FR" smtClean="0"/>
              <a:t>13.06.2022</a:t>
            </a:r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6F2630-41B3-45BA-AB71-D77323817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48130" y="6492865"/>
            <a:ext cx="75354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877A364F-776A-4279-BBAB-336C6B9E27FF}" type="slidenum">
              <a:rPr lang="en-US" smtClean="0"/>
              <a:pPr defTabSz="914400">
                <a:spcAft>
                  <a:spcPts val="600"/>
                </a:spcAft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7678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E9F484-AE0E-4A22-9A09-3E1A1FA17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2275"/>
            <a:ext cx="10353761" cy="1326321"/>
          </a:xfrm>
        </p:spPr>
        <p:txBody>
          <a:bodyPr/>
          <a:lstStyle/>
          <a:p>
            <a:r>
              <a:rPr lang="fr-FR" dirty="0" err="1"/>
              <a:t>DOcUMENTATION</a:t>
            </a:r>
            <a:endParaRPr lang="en-GB" dirty="0"/>
          </a:p>
        </p:txBody>
      </p:sp>
      <p:pic>
        <p:nvPicPr>
          <p:cNvPr id="8" name="Image 7" descr="Une image contenant texte&#10;&#10;Description générée automatiquement">
            <a:extLst>
              <a:ext uri="{FF2B5EF4-FFF2-40B4-BE49-F238E27FC236}">
                <a16:creationId xmlns:a16="http://schemas.microsoft.com/office/drawing/2014/main" id="{0DAFF6ED-EB4F-40DB-B5BB-E63940ADB53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4" y="1819916"/>
            <a:ext cx="3593814" cy="2325843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D8D8F3A-A08E-432D-8605-4FF145F1EB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6195" y="1866973"/>
            <a:ext cx="3650296" cy="331498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AC8D08D0-5593-4C40-89AB-06703CDC81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4981" y="3280617"/>
            <a:ext cx="2690490" cy="2696072"/>
          </a:xfrm>
          <a:prstGeom prst="rect">
            <a:avLst/>
          </a:prstGeom>
        </p:spPr>
      </p:pic>
      <p:pic>
        <p:nvPicPr>
          <p:cNvPr id="29" name="Image 28" descr="Une image contenant texte, corbeille, conteneur&#10;&#10;Description générée automatiquement">
            <a:extLst>
              <a:ext uri="{FF2B5EF4-FFF2-40B4-BE49-F238E27FC236}">
                <a16:creationId xmlns:a16="http://schemas.microsoft.com/office/drawing/2014/main" id="{85034788-8095-4A32-9722-5DC635C59F4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336" y="1866973"/>
            <a:ext cx="2131591" cy="3220872"/>
          </a:xfrm>
          <a:prstGeom prst="rect">
            <a:avLst/>
          </a:prstGeom>
        </p:spPr>
      </p:pic>
      <p:sp>
        <p:nvSpPr>
          <p:cNvPr id="30" name="Espace réservé de la date 5">
            <a:extLst>
              <a:ext uri="{FF2B5EF4-FFF2-40B4-BE49-F238E27FC236}">
                <a16:creationId xmlns:a16="http://schemas.microsoft.com/office/drawing/2014/main" id="{0A2D1D4A-7336-4A88-BEEC-3A2DDDC1D3F3}"/>
              </a:ext>
            </a:extLst>
          </p:cNvPr>
          <p:cNvSpPr txBox="1">
            <a:spLocks/>
          </p:cNvSpPr>
          <p:nvPr/>
        </p:nvSpPr>
        <p:spPr>
          <a:xfrm>
            <a:off x="7678736" y="64586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05.04.2022</a:t>
            </a:r>
          </a:p>
        </p:txBody>
      </p:sp>
      <p:sp>
        <p:nvSpPr>
          <p:cNvPr id="31" name="Espace réservé du pied de page 6">
            <a:extLst>
              <a:ext uri="{FF2B5EF4-FFF2-40B4-BE49-F238E27FC236}">
                <a16:creationId xmlns:a16="http://schemas.microsoft.com/office/drawing/2014/main" id="{D8FF9AFF-A597-4D32-91C4-BF5FB1A147AD}"/>
              </a:ext>
            </a:extLst>
          </p:cNvPr>
          <p:cNvSpPr txBox="1">
            <a:spLocks/>
          </p:cNvSpPr>
          <p:nvPr/>
        </p:nvSpPr>
        <p:spPr>
          <a:xfrm>
            <a:off x="913794" y="6475370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  <a:endParaRPr lang="fr-CH" dirty="0"/>
          </a:p>
        </p:txBody>
      </p:sp>
      <p:sp>
        <p:nvSpPr>
          <p:cNvPr id="32" name="Espace réservé du numéro de diapositive 7">
            <a:extLst>
              <a:ext uri="{FF2B5EF4-FFF2-40B4-BE49-F238E27FC236}">
                <a16:creationId xmlns:a16="http://schemas.microsoft.com/office/drawing/2014/main" id="{8E013B0F-7E6A-4138-A57F-7EB97D3F2A9E}"/>
              </a:ext>
            </a:extLst>
          </p:cNvPr>
          <p:cNvSpPr txBox="1">
            <a:spLocks/>
          </p:cNvSpPr>
          <p:nvPr/>
        </p:nvSpPr>
        <p:spPr>
          <a:xfrm>
            <a:off x="10514011" y="645861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21</a:t>
            </a:fld>
            <a:endParaRPr lang="fr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 smtClean="0"/>
              <a:t>Florian Duruz</a:t>
            </a:r>
            <a:endParaRPr lang="fr-CH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21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91320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42C630-44B2-4637-AC6E-49653449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444" y="96221"/>
            <a:ext cx="10353761" cy="1326321"/>
          </a:xfrm>
        </p:spPr>
        <p:txBody>
          <a:bodyPr/>
          <a:lstStyle/>
          <a:p>
            <a:r>
              <a:rPr lang="fr-FR" dirty="0"/>
              <a:t>Good </a:t>
            </a:r>
            <a:r>
              <a:rPr lang="fr-FR" dirty="0" err="1"/>
              <a:t>Enough</a:t>
            </a:r>
            <a:endParaRPr lang="en-GB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28D3DE09-88DA-4623-877F-ACA18D2A5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4809" y="1727453"/>
            <a:ext cx="3283364" cy="378903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323309E2-014C-47CA-87CC-E89192D82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444" y="3303200"/>
            <a:ext cx="1276350" cy="1752600"/>
          </a:xfrm>
          <a:prstGeom prst="rect">
            <a:avLst/>
          </a:prstGeom>
        </p:spPr>
      </p:pic>
      <p:sp>
        <p:nvSpPr>
          <p:cNvPr id="12" name="Flèche : droite 11">
            <a:extLst>
              <a:ext uri="{FF2B5EF4-FFF2-40B4-BE49-F238E27FC236}">
                <a16:creationId xmlns:a16="http://schemas.microsoft.com/office/drawing/2014/main" id="{DEEDF2A5-B046-4EB7-857E-AC75A0D58598}"/>
              </a:ext>
            </a:extLst>
          </p:cNvPr>
          <p:cNvSpPr/>
          <p:nvPr/>
        </p:nvSpPr>
        <p:spPr>
          <a:xfrm>
            <a:off x="2515688" y="3856539"/>
            <a:ext cx="1596788" cy="5254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18DFE6C8-E2A3-4853-963C-1F95B985D4E6}"/>
              </a:ext>
            </a:extLst>
          </p:cNvPr>
          <p:cNvSpPr txBox="1">
            <a:spLocks/>
          </p:cNvSpPr>
          <p:nvPr/>
        </p:nvSpPr>
        <p:spPr>
          <a:xfrm>
            <a:off x="4242132" y="5501210"/>
            <a:ext cx="3366041" cy="6524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9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Boids by Craig Reynolds</a:t>
            </a:r>
            <a:endParaRPr lang="fr-FR" sz="9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fr-FR" sz="10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Source : https://www.red3d.com/cwr/boids/</a:t>
            </a:r>
            <a:endParaRPr lang="en-GB" sz="10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Espace réservé de la date 5">
            <a:extLst>
              <a:ext uri="{FF2B5EF4-FFF2-40B4-BE49-F238E27FC236}">
                <a16:creationId xmlns:a16="http://schemas.microsoft.com/office/drawing/2014/main" id="{8DD4B0A9-72FB-4DCA-8D08-3BFE7849904A}"/>
              </a:ext>
            </a:extLst>
          </p:cNvPr>
          <p:cNvSpPr txBox="1">
            <a:spLocks/>
          </p:cNvSpPr>
          <p:nvPr/>
        </p:nvSpPr>
        <p:spPr>
          <a:xfrm>
            <a:off x="7678736" y="64586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05.04.2022</a:t>
            </a:r>
          </a:p>
        </p:txBody>
      </p:sp>
      <p:sp>
        <p:nvSpPr>
          <p:cNvPr id="15" name="Espace réservé du pied de page 6">
            <a:extLst>
              <a:ext uri="{FF2B5EF4-FFF2-40B4-BE49-F238E27FC236}">
                <a16:creationId xmlns:a16="http://schemas.microsoft.com/office/drawing/2014/main" id="{4D2184DC-9D54-452F-B8E6-59BAA3F6D1BD}"/>
              </a:ext>
            </a:extLst>
          </p:cNvPr>
          <p:cNvSpPr txBox="1">
            <a:spLocks/>
          </p:cNvSpPr>
          <p:nvPr/>
        </p:nvSpPr>
        <p:spPr>
          <a:xfrm>
            <a:off x="913794" y="6475370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  <a:endParaRPr lang="fr-CH" dirty="0"/>
          </a:p>
        </p:txBody>
      </p:sp>
      <p:sp>
        <p:nvSpPr>
          <p:cNvPr id="16" name="Espace réservé du numéro de diapositive 7">
            <a:extLst>
              <a:ext uri="{FF2B5EF4-FFF2-40B4-BE49-F238E27FC236}">
                <a16:creationId xmlns:a16="http://schemas.microsoft.com/office/drawing/2014/main" id="{F29BEA60-A0B8-462B-890A-B2E7CF8E7569}"/>
              </a:ext>
            </a:extLst>
          </p:cNvPr>
          <p:cNvSpPr txBox="1">
            <a:spLocks/>
          </p:cNvSpPr>
          <p:nvPr/>
        </p:nvSpPr>
        <p:spPr>
          <a:xfrm>
            <a:off x="10514011" y="645861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22</a:t>
            </a:fld>
            <a:endParaRPr lang="fr-CH"/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EDF274AB-2B20-461D-A4DA-848AF2A307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1636" y="2757255"/>
            <a:ext cx="3295526" cy="2198567"/>
          </a:xfrm>
          <a:prstGeom prst="rect">
            <a:avLst/>
          </a:prstGeom>
        </p:spPr>
      </p:pic>
      <p:sp>
        <p:nvSpPr>
          <p:cNvPr id="19" name="Interdiction 18">
            <a:extLst>
              <a:ext uri="{FF2B5EF4-FFF2-40B4-BE49-F238E27FC236}">
                <a16:creationId xmlns:a16="http://schemas.microsoft.com/office/drawing/2014/main" id="{369C1F68-E059-412B-9317-BBC92D844EB9}"/>
              </a:ext>
            </a:extLst>
          </p:cNvPr>
          <p:cNvSpPr/>
          <p:nvPr/>
        </p:nvSpPr>
        <p:spPr>
          <a:xfrm>
            <a:off x="8024884" y="1962023"/>
            <a:ext cx="3789030" cy="3789030"/>
          </a:xfrm>
          <a:prstGeom prst="noSmoking">
            <a:avLst>
              <a:gd name="adj" fmla="val 2699"/>
            </a:avLst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 smtClean="0"/>
              <a:t>Florian Duruz</a:t>
            </a:r>
            <a:endParaRPr lang="fr-CH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22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477838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052280-388E-4151-A1EB-5236D4FCCA2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0B138EE-17DB-4360-A7D4-8B43753E8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927100"/>
            <a:ext cx="3418766" cy="4616450"/>
          </a:xfrm>
        </p:spPr>
        <p:txBody>
          <a:bodyPr>
            <a:normAutofit/>
          </a:bodyPr>
          <a:lstStyle/>
          <a:p>
            <a:r>
              <a:rPr lang="fr-FR" dirty="0"/>
              <a:t>Divers</a:t>
            </a:r>
            <a:endParaRPr lang="en-GB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44251C3-E720-4363-8AF0-20AD319374F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301359"/>
            <a:ext cx="0" cy="191135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C83856-C87B-4832-9C2E-803AD6553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29" y="971549"/>
            <a:ext cx="6291528" cy="4616450"/>
          </a:xfrm>
        </p:spPr>
        <p:txBody>
          <a:bodyPr anchor="ctr">
            <a:normAutofit/>
          </a:bodyPr>
          <a:lstStyle/>
          <a:p>
            <a:r>
              <a:rPr lang="fr-FR" dirty="0"/>
              <a:t>Implémenter dans un projet séparé </a:t>
            </a:r>
            <a:endParaRPr lang="en-GB" dirty="0"/>
          </a:p>
          <a:p>
            <a:r>
              <a:rPr lang="en-GB" dirty="0"/>
              <a:t>Conception Simple et Non </a:t>
            </a:r>
            <a:r>
              <a:rPr lang="en-GB" dirty="0" err="1"/>
              <a:t>détaillée</a:t>
            </a:r>
            <a:endParaRPr lang="en-GB" dirty="0"/>
          </a:p>
          <a:p>
            <a:r>
              <a:rPr lang="en-GB" dirty="0"/>
              <a:t>Utiliser le bon </a:t>
            </a:r>
            <a:r>
              <a:rPr lang="en-GB" dirty="0" err="1"/>
              <a:t>outil</a:t>
            </a:r>
            <a:r>
              <a:rPr lang="en-GB" dirty="0"/>
              <a:t> pour la bonne situation</a:t>
            </a:r>
          </a:p>
          <a:p>
            <a:r>
              <a:rPr lang="en-GB" dirty="0"/>
              <a:t>Commencer par le plus simple ?</a:t>
            </a:r>
          </a:p>
          <a:p>
            <a:r>
              <a:rPr lang="en-GB" dirty="0"/>
              <a:t>TESTER LE BUILD (JIT vs AOT)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B79AC16-DCD1-4858-8CC3-5C61F34B4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4" y="5883275"/>
            <a:ext cx="667286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fr-CH"/>
              <a:t>Florian Duruz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2B91EBF-4B0A-4C21-AEAA-77C6AA373A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8736" y="5883275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fr-FR" smtClean="0"/>
              <a:t>13.06.2022</a:t>
            </a:r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71DACC-5120-49A1-A0A6-55599FB09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5354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77A364F-776A-4279-BBAB-336C6B9E27FF}" type="slidenum">
              <a:rPr lang="fr-CH" smtClean="0"/>
              <a:pPr>
                <a:spcAft>
                  <a:spcPts val="600"/>
                </a:spcAft>
              </a:pPr>
              <a:t>23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996880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 descr="Yellow question mark">
            <a:extLst>
              <a:ext uri="{FF2B5EF4-FFF2-40B4-BE49-F238E27FC236}">
                <a16:creationId xmlns:a16="http://schemas.microsoft.com/office/drawing/2014/main" id="{747F2B88-EE15-4CC5-4AFF-C4EBCBC24A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grayscl/>
          </a:blip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Rectangle 11">
            <a:extLst>
              <a:ext uri="{FF2B5EF4-FFF2-40B4-BE49-F238E27FC236}">
                <a16:creationId xmlns:a16="http://schemas.microsoft.com/office/drawing/2014/main" id="{FC23C8D4-BD3D-4473-B3D0-89011586BE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5000"/>
                </a:schemeClr>
              </a:gs>
              <a:gs pos="100000">
                <a:schemeClr val="bg2">
                  <a:lumMod val="40000"/>
                </a:scheme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2F348AB-C670-45DE-B20A-00E99907A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269" y="1122363"/>
            <a:ext cx="90014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Question ?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F4D66BC-5268-4A00-9759-6915DB705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4" y="5883275"/>
            <a:ext cx="667286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Florian Duruz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C1DF6D2-50C9-4609-9E83-105AF79031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8736" y="588327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fr-FR" smtClean="0"/>
              <a:t>13.06.2022</a:t>
            </a:r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739CCB-7916-422A-A843-E9BBC203D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5354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877A364F-776A-4279-BBAB-336C6B9E27FF}" type="slidenum">
              <a:rPr lang="en-US" smtClean="0"/>
              <a:pPr defTabSz="914400">
                <a:spcAft>
                  <a:spcPts val="600"/>
                </a:spcAft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818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18334"/>
            <a:ext cx="10353761" cy="1326321"/>
          </a:xfrm>
        </p:spPr>
        <p:txBody>
          <a:bodyPr/>
          <a:lstStyle/>
          <a:p>
            <a:r>
              <a:rPr lang="fr-CH" b="1" dirty="0"/>
              <a:t>Objectifs initiaux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907511"/>
            <a:ext cx="4639408" cy="4351338"/>
          </a:xfrm>
        </p:spPr>
        <p:txBody>
          <a:bodyPr/>
          <a:lstStyle/>
          <a:p>
            <a:pPr marL="0" indent="0" algn="ctr">
              <a:buNone/>
            </a:pPr>
            <a:r>
              <a:rPr lang="fr-CH" sz="2800" dirty="0" smtClean="0"/>
              <a:t>Régiments</a:t>
            </a:r>
          </a:p>
          <a:p>
            <a:endParaRPr lang="fr-CH" sz="2400" dirty="0"/>
          </a:p>
          <a:p>
            <a:r>
              <a:rPr lang="fr-CH" sz="2400" dirty="0" smtClean="0"/>
              <a:t>Interactions</a:t>
            </a:r>
          </a:p>
          <a:p>
            <a:r>
              <a:rPr lang="fr-CH" sz="2400" dirty="0" smtClean="0"/>
              <a:t>Gestion des entités</a:t>
            </a:r>
          </a:p>
          <a:p>
            <a:r>
              <a:rPr lang="fr-CH" sz="2400" dirty="0" smtClean="0"/>
              <a:t>Difficultés rencontré</a:t>
            </a:r>
            <a:endParaRPr lang="fr-CH" sz="2400" dirty="0" smtClean="0"/>
          </a:p>
          <a:p>
            <a:endParaRPr lang="fr-CH" sz="2400" dirty="0"/>
          </a:p>
          <a:p>
            <a:endParaRPr lang="fr-CH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>
          <a:xfrm>
            <a:off x="7678736" y="6458619"/>
            <a:ext cx="2743200" cy="365125"/>
          </a:xfrm>
        </p:spPr>
        <p:txBody>
          <a:bodyPr/>
          <a:lstStyle/>
          <a:p>
            <a:r>
              <a:rPr lang="fr-FR" smtClean="0"/>
              <a:t>13.06.2022</a:t>
            </a:r>
            <a:endParaRPr lang="fr-CH" dirty="0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913794" y="6475370"/>
            <a:ext cx="6672865" cy="365125"/>
          </a:xfrm>
        </p:spPr>
        <p:txBody>
          <a:bodyPr/>
          <a:lstStyle/>
          <a:p>
            <a:r>
              <a:rPr lang="fr-CH" dirty="0"/>
              <a:t>Florian </a:t>
            </a:r>
            <a:r>
              <a:rPr lang="fr-CH" dirty="0" err="1"/>
              <a:t>Duruz</a:t>
            </a:r>
            <a:endParaRPr lang="fr-CH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10514011" y="6458619"/>
            <a:ext cx="753545" cy="365125"/>
          </a:xfrm>
        </p:spPr>
        <p:txBody>
          <a:bodyPr/>
          <a:lstStyle/>
          <a:p>
            <a:fld id="{877A364F-776A-4279-BBAB-336C6B9E27FF}" type="slidenum">
              <a:rPr lang="fr-CH" smtClean="0"/>
              <a:t>3</a:t>
            </a:fld>
            <a:endParaRPr lang="fr-CH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6268915" y="1907511"/>
            <a:ext cx="499864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fr-CH" dirty="0" smtClean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HPA* (Pathfinding)</a:t>
            </a:r>
            <a:endParaRPr lang="fr-CH" dirty="0">
              <a:effectLst>
                <a:outerShdw blurRad="50800" dist="38100" dir="2700000" algn="tl" rotWithShape="0">
                  <a:srgbClr val="000000">
                    <a:alpha val="48000"/>
                  </a:srgbClr>
                </a:outerShdw>
              </a:effectLst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CH" dirty="0"/>
              <a:t> </a:t>
            </a:r>
          </a:p>
          <a:p>
            <a:r>
              <a:rPr lang="fr-CH" sz="2400" dirty="0" smtClean="0"/>
              <a:t>Problématiques</a:t>
            </a:r>
            <a:endParaRPr lang="fr-CH" sz="2400" dirty="0" smtClean="0"/>
          </a:p>
          <a:p>
            <a:r>
              <a:rPr lang="fr-CH" sz="2400" dirty="0" smtClean="0"/>
              <a:t>Data Structure</a:t>
            </a:r>
          </a:p>
          <a:p>
            <a:r>
              <a:rPr lang="fr-CH" sz="2400" dirty="0" smtClean="0"/>
              <a:t>Grilles</a:t>
            </a:r>
          </a:p>
          <a:p>
            <a:r>
              <a:rPr lang="fr-CH" sz="2400" dirty="0" smtClean="0"/>
              <a:t>Portes</a:t>
            </a:r>
          </a:p>
          <a:p>
            <a:r>
              <a:rPr lang="fr-CH" sz="2400" dirty="0" smtClean="0"/>
              <a:t>Améliorations</a:t>
            </a:r>
            <a:endParaRPr lang="fr-CH" sz="2400" dirty="0"/>
          </a:p>
        </p:txBody>
      </p:sp>
    </p:spTree>
    <p:extLst>
      <p:ext uri="{BB962C8B-B14F-4D97-AF65-F5344CB8AC3E}">
        <p14:creationId xmlns:p14="http://schemas.microsoft.com/office/powerpoint/2010/main" val="475551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34256"/>
            <a:ext cx="10353761" cy="1326321"/>
          </a:xfrm>
        </p:spPr>
        <p:txBody>
          <a:bodyPr/>
          <a:lstStyle/>
          <a:p>
            <a:r>
              <a:rPr lang="fr-CH" b="1" dirty="0" smtClean="0"/>
              <a:t>Régiment : Interactions</a:t>
            </a:r>
            <a:endParaRPr lang="fr-CH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13794" y="4660392"/>
            <a:ext cx="2550374" cy="759908"/>
          </a:xfrm>
          <a:ln>
            <a:solidFill>
              <a:schemeClr val="tx1"/>
            </a:solidFill>
          </a:ln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fr-CH" sz="3200" dirty="0" smtClean="0"/>
              <a:t>Présélection</a:t>
            </a:r>
            <a:endParaRPr lang="fr-CH" sz="3200" dirty="0"/>
          </a:p>
        </p:txBody>
      </p:sp>
      <p:sp>
        <p:nvSpPr>
          <p:cNvPr id="9" name="Espace réservé de la date 5">
            <a:extLst>
              <a:ext uri="{FF2B5EF4-FFF2-40B4-BE49-F238E27FC236}">
                <a16:creationId xmlns:a16="http://schemas.microsoft.com/office/drawing/2014/main" id="{E194254E-C0E2-4D6F-8893-6E7CF17F9E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8736" y="6458619"/>
            <a:ext cx="2743200" cy="365125"/>
          </a:xfrm>
        </p:spPr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10" name="Espace réservé du pied de page 6">
            <a:extLst>
              <a:ext uri="{FF2B5EF4-FFF2-40B4-BE49-F238E27FC236}">
                <a16:creationId xmlns:a16="http://schemas.microsoft.com/office/drawing/2014/main" id="{784CA9D1-6BB8-4234-B715-994371141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4" y="6475370"/>
            <a:ext cx="6672865" cy="365125"/>
          </a:xfrm>
        </p:spPr>
        <p:txBody>
          <a:bodyPr/>
          <a:lstStyle/>
          <a:p>
            <a:r>
              <a:rPr lang="fr-CH" dirty="0"/>
              <a:t>Florian </a:t>
            </a:r>
            <a:r>
              <a:rPr lang="fr-CH" dirty="0" err="1"/>
              <a:t>Duruz</a:t>
            </a:r>
            <a:endParaRPr lang="fr-CH" dirty="0"/>
          </a:p>
        </p:txBody>
      </p:sp>
      <p:sp>
        <p:nvSpPr>
          <p:cNvPr id="11" name="Espace réservé du numéro de diapositive 7">
            <a:extLst>
              <a:ext uri="{FF2B5EF4-FFF2-40B4-BE49-F238E27FC236}">
                <a16:creationId xmlns:a16="http://schemas.microsoft.com/office/drawing/2014/main" id="{165E76CC-E3F6-4518-9105-482AD513D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6458619"/>
            <a:ext cx="753545" cy="365125"/>
          </a:xfrm>
        </p:spPr>
        <p:txBody>
          <a:bodyPr/>
          <a:lstStyle/>
          <a:p>
            <a:fld id="{877A364F-776A-4279-BBAB-336C6B9E27FF}" type="slidenum">
              <a:rPr lang="fr-CH" smtClean="0"/>
              <a:t>4</a:t>
            </a:fld>
            <a:endParaRPr lang="fr-CH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5" b="2833"/>
          <a:stretch/>
        </p:blipFill>
        <p:spPr>
          <a:xfrm>
            <a:off x="7972030" y="1686155"/>
            <a:ext cx="1647877" cy="288972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95" t="3715" r="8495" b="5648"/>
          <a:stretch/>
        </p:blipFill>
        <p:spPr>
          <a:xfrm>
            <a:off x="1354015" y="1691998"/>
            <a:ext cx="1696916" cy="2883877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39" r="14497"/>
          <a:stretch/>
        </p:blipFill>
        <p:spPr>
          <a:xfrm>
            <a:off x="4780423" y="1691998"/>
            <a:ext cx="1462115" cy="2883877"/>
          </a:xfrm>
          <a:prstGeom prst="rect">
            <a:avLst/>
          </a:prstGeom>
        </p:spPr>
      </p:pic>
      <p:sp>
        <p:nvSpPr>
          <p:cNvPr id="13" name="Espace réservé du contenu 2"/>
          <p:cNvSpPr txBox="1">
            <a:spLocks/>
          </p:cNvSpPr>
          <p:nvPr/>
        </p:nvSpPr>
        <p:spPr>
          <a:xfrm>
            <a:off x="4250226" y="4660392"/>
            <a:ext cx="2550374" cy="75990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CH" sz="3200" dirty="0" smtClean="0"/>
              <a:t>Sélection</a:t>
            </a:r>
            <a:endParaRPr lang="fr-CH" sz="3200" dirty="0"/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7586659" y="4660392"/>
            <a:ext cx="2550374" cy="75990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CH" sz="3200" dirty="0"/>
              <a:t>Placement</a:t>
            </a:r>
          </a:p>
        </p:txBody>
      </p:sp>
    </p:spTree>
    <p:extLst>
      <p:ext uri="{BB962C8B-B14F-4D97-AF65-F5344CB8AC3E}">
        <p14:creationId xmlns:p14="http://schemas.microsoft.com/office/powerpoint/2010/main" val="3331503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22294" y="55684"/>
            <a:ext cx="10353761" cy="1326321"/>
          </a:xfrm>
        </p:spPr>
        <p:txBody>
          <a:bodyPr/>
          <a:lstStyle/>
          <a:p>
            <a:r>
              <a:rPr lang="fr-CH" dirty="0" smtClean="0"/>
              <a:t>Pourquoi une Présélection ?</a:t>
            </a:r>
            <a:endParaRPr lang="fr-CH" dirty="0"/>
          </a:p>
        </p:txBody>
      </p:sp>
      <p:sp>
        <p:nvSpPr>
          <p:cNvPr id="7" name="Espace réservé de la date 5">
            <a:extLst>
              <a:ext uri="{FF2B5EF4-FFF2-40B4-BE49-F238E27FC236}">
                <a16:creationId xmlns:a16="http://schemas.microsoft.com/office/drawing/2014/main" id="{E194254E-C0E2-4D6F-8893-6E7CF17F9E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8736" y="6458619"/>
            <a:ext cx="2743200" cy="365125"/>
          </a:xfrm>
        </p:spPr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8" name="Espace réservé du pied de page 6">
            <a:extLst>
              <a:ext uri="{FF2B5EF4-FFF2-40B4-BE49-F238E27FC236}">
                <a16:creationId xmlns:a16="http://schemas.microsoft.com/office/drawing/2014/main" id="{784CA9D1-6BB8-4234-B715-994371141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4" y="6475370"/>
            <a:ext cx="6672865" cy="365125"/>
          </a:xfrm>
        </p:spPr>
        <p:txBody>
          <a:bodyPr/>
          <a:lstStyle/>
          <a:p>
            <a:r>
              <a:rPr lang="fr-CH" dirty="0"/>
              <a:t>Florian </a:t>
            </a:r>
            <a:r>
              <a:rPr lang="fr-CH" dirty="0" err="1"/>
              <a:t>Duruz</a:t>
            </a:r>
            <a:endParaRPr lang="fr-CH" dirty="0"/>
          </a:p>
        </p:txBody>
      </p:sp>
      <p:sp>
        <p:nvSpPr>
          <p:cNvPr id="9" name="Espace réservé du numéro de diapositive 7">
            <a:extLst>
              <a:ext uri="{FF2B5EF4-FFF2-40B4-BE49-F238E27FC236}">
                <a16:creationId xmlns:a16="http://schemas.microsoft.com/office/drawing/2014/main" id="{165E76CC-E3F6-4518-9105-482AD513D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6458619"/>
            <a:ext cx="753545" cy="365125"/>
          </a:xfrm>
        </p:spPr>
        <p:txBody>
          <a:bodyPr/>
          <a:lstStyle/>
          <a:p>
            <a:r>
              <a:rPr lang="fr-CH" dirty="0" smtClean="0"/>
              <a:t>5</a:t>
            </a:r>
            <a:endParaRPr lang="fr-CH" dirty="0"/>
          </a:p>
        </p:txBody>
      </p:sp>
      <p:grpSp>
        <p:nvGrpSpPr>
          <p:cNvPr id="12" name="Groupe 11"/>
          <p:cNvGrpSpPr/>
          <p:nvPr/>
        </p:nvGrpSpPr>
        <p:grpSpPr>
          <a:xfrm>
            <a:off x="1908164" y="1452974"/>
            <a:ext cx="8382020" cy="4461282"/>
            <a:chOff x="1978269" y="1215582"/>
            <a:chExt cx="8382020" cy="4461282"/>
          </a:xfrm>
        </p:grpSpPr>
        <p:sp>
          <p:nvSpPr>
            <p:cNvPr id="11" name="Titre 1"/>
            <p:cNvSpPr txBox="1">
              <a:spLocks/>
            </p:cNvSpPr>
            <p:nvPr/>
          </p:nvSpPr>
          <p:spPr>
            <a:xfrm>
              <a:off x="1978269" y="1215582"/>
              <a:ext cx="8382020" cy="565675"/>
            </a:xfrm>
            <a:prstGeom prst="rect">
              <a:avLst/>
            </a:prstGeom>
            <a:ln w="57150">
              <a:solidFill>
                <a:srgbClr val="D2D0C6"/>
              </a:solidFill>
            </a:ln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4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fr-CH" sz="2800" dirty="0" smtClean="0">
                  <a:latin typeface="Curlz MT" panose="04040404050702020202" pitchFamily="82" charset="0"/>
                </a:rPr>
                <a:t>Réunion de famille :  Mars 2022</a:t>
              </a:r>
              <a:endParaRPr lang="fr-CH" sz="2800" dirty="0">
                <a:latin typeface="Curlz MT" panose="04040404050702020202" pitchFamily="82" charset="0"/>
              </a:endParaRPr>
            </a:p>
          </p:txBody>
        </p:sp>
        <p:pic>
          <p:nvPicPr>
            <p:cNvPr id="10" name="Image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6645" y="1742490"/>
              <a:ext cx="8373644" cy="3934374"/>
            </a:xfrm>
            <a:prstGeom prst="rect">
              <a:avLst/>
            </a:prstGeom>
            <a:ln w="190500" cap="sq">
              <a:solidFill>
                <a:srgbClr val="C8C6BD"/>
              </a:solidFill>
              <a:prstDash val="solid"/>
              <a:miter lim="800000"/>
            </a:ln>
            <a:effectLst>
              <a:outerShdw blurRad="254000" algn="bl" rotWithShape="0">
                <a:srgbClr val="000000">
                  <a:alpha val="43000"/>
                </a:srgbClr>
              </a:outerShdw>
            </a:effectLst>
            <a:scene3d>
              <a:camera prst="perspectiveFront" fov="5400000"/>
              <a:lightRig rig="threePt" dir="t">
                <a:rot lat="0" lon="0" rev="2100000"/>
              </a:lightRig>
            </a:scene3d>
            <a:sp3d extrusionH="25400">
              <a:bevelT w="304800" h="152400" prst="hardEdge"/>
              <a:extrusionClr>
                <a:srgbClr val="000000"/>
              </a:extrusionClr>
            </a:sp3d>
          </p:spPr>
        </p:pic>
      </p:grpSp>
    </p:spTree>
    <p:extLst>
      <p:ext uri="{BB962C8B-B14F-4D97-AF65-F5344CB8AC3E}">
        <p14:creationId xmlns:p14="http://schemas.microsoft.com/office/powerpoint/2010/main" val="335140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34256"/>
            <a:ext cx="10353761" cy="1326321"/>
          </a:xfrm>
        </p:spPr>
        <p:txBody>
          <a:bodyPr/>
          <a:lstStyle/>
          <a:p>
            <a:r>
              <a:rPr lang="fr-CH" b="1" dirty="0" smtClean="0"/>
              <a:t>Structure commune des interactions</a:t>
            </a:r>
            <a:endParaRPr lang="fr-CH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556737" y="2666445"/>
            <a:ext cx="5710819" cy="1998085"/>
          </a:xfrm>
        </p:spPr>
        <p:txBody>
          <a:bodyPr>
            <a:normAutofit/>
          </a:bodyPr>
          <a:lstStyle/>
          <a:p>
            <a:r>
              <a:rPr lang="fr-CH" dirty="0" smtClean="0"/>
              <a:t>L’Objet en jeu </a:t>
            </a:r>
            <a:r>
              <a:rPr lang="fr-CH" dirty="0"/>
              <a:t>:  </a:t>
            </a:r>
            <a:r>
              <a:rPr lang="fr-CH" dirty="0" err="1"/>
              <a:t>IHighlightable</a:t>
            </a:r>
            <a:endParaRPr lang="fr-CH" dirty="0"/>
          </a:p>
          <a:p>
            <a:r>
              <a:rPr lang="fr-CH" dirty="0" smtClean="0"/>
              <a:t>Le Registre : </a:t>
            </a:r>
            <a:r>
              <a:rPr lang="fr-CH" dirty="0" err="1" smtClean="0"/>
              <a:t>IHighlightBehaviour</a:t>
            </a:r>
            <a:r>
              <a:rPr lang="fr-CH" dirty="0" smtClean="0"/>
              <a:t> (abstract)</a:t>
            </a:r>
          </a:p>
          <a:p>
            <a:r>
              <a:rPr lang="fr-CH" dirty="0"/>
              <a:t>System : </a:t>
            </a:r>
            <a:r>
              <a:rPr lang="fr-CH" dirty="0" err="1" smtClean="0"/>
              <a:t>IHighlightSystem</a:t>
            </a:r>
            <a:endParaRPr lang="fr-CH" dirty="0" smtClean="0"/>
          </a:p>
          <a:p>
            <a:r>
              <a:rPr lang="fr-CH" dirty="0" smtClean="0"/>
              <a:t>Controller : </a:t>
            </a:r>
            <a:r>
              <a:rPr lang="fr-CH" dirty="0" err="1" smtClean="0"/>
              <a:t>IPlayerInteraction</a:t>
            </a:r>
            <a:endParaRPr lang="fr-CH" dirty="0"/>
          </a:p>
        </p:txBody>
      </p:sp>
      <p:sp>
        <p:nvSpPr>
          <p:cNvPr id="9" name="Espace réservé de la date 5">
            <a:extLst>
              <a:ext uri="{FF2B5EF4-FFF2-40B4-BE49-F238E27FC236}">
                <a16:creationId xmlns:a16="http://schemas.microsoft.com/office/drawing/2014/main" id="{FBA55818-E575-4A7D-95C1-C1032D7DAF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8736" y="6458619"/>
            <a:ext cx="2743200" cy="365125"/>
          </a:xfrm>
        </p:spPr>
        <p:txBody>
          <a:bodyPr/>
          <a:lstStyle/>
          <a:p>
            <a:r>
              <a:rPr lang="fr-FR" dirty="0" smtClean="0"/>
              <a:t>13.06.2022</a:t>
            </a:r>
            <a:endParaRPr lang="fr-CH" dirty="0"/>
          </a:p>
        </p:txBody>
      </p:sp>
      <p:sp>
        <p:nvSpPr>
          <p:cNvPr id="10" name="Espace réservé du pied de page 6">
            <a:extLst>
              <a:ext uri="{FF2B5EF4-FFF2-40B4-BE49-F238E27FC236}">
                <a16:creationId xmlns:a16="http://schemas.microsoft.com/office/drawing/2014/main" id="{551B84CD-2A03-4F6C-899A-92FF4FA4A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4" y="6475370"/>
            <a:ext cx="6672865" cy="365125"/>
          </a:xfrm>
        </p:spPr>
        <p:txBody>
          <a:bodyPr/>
          <a:lstStyle/>
          <a:p>
            <a:r>
              <a:rPr lang="fr-CH" dirty="0"/>
              <a:t>Florian </a:t>
            </a:r>
            <a:r>
              <a:rPr lang="fr-CH" dirty="0" err="1"/>
              <a:t>Duruz</a:t>
            </a:r>
            <a:endParaRPr lang="fr-CH" dirty="0"/>
          </a:p>
        </p:txBody>
      </p:sp>
      <p:sp>
        <p:nvSpPr>
          <p:cNvPr id="11" name="Espace réservé du numéro de diapositive 7">
            <a:extLst>
              <a:ext uri="{FF2B5EF4-FFF2-40B4-BE49-F238E27FC236}">
                <a16:creationId xmlns:a16="http://schemas.microsoft.com/office/drawing/2014/main" id="{A382455C-F040-4A35-A7AB-5D61D81D5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6458619"/>
            <a:ext cx="753545" cy="365125"/>
          </a:xfrm>
        </p:spPr>
        <p:txBody>
          <a:bodyPr/>
          <a:lstStyle/>
          <a:p>
            <a:fld id="{877A364F-776A-4279-BBAB-336C6B9E27FF}" type="slidenum">
              <a:rPr lang="fr-CH" smtClean="0"/>
              <a:t>6</a:t>
            </a:fld>
            <a:endParaRPr lang="fr-CH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225" y="2666445"/>
            <a:ext cx="3556554" cy="1778277"/>
          </a:xfrm>
          <a:prstGeom prst="rect">
            <a:avLst/>
          </a:prstGeom>
        </p:spPr>
      </p:pic>
      <p:sp>
        <p:nvSpPr>
          <p:cNvPr id="7" name="Ellipse 6"/>
          <p:cNvSpPr/>
          <p:nvPr/>
        </p:nvSpPr>
        <p:spPr>
          <a:xfrm>
            <a:off x="6677900" y="3170248"/>
            <a:ext cx="2290936" cy="979036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CH" dirty="0" smtClean="0"/>
              <a:t>Coordinateur</a:t>
            </a:r>
            <a:endParaRPr lang="fr-CH" dirty="0"/>
          </a:p>
        </p:txBody>
      </p:sp>
      <p:sp>
        <p:nvSpPr>
          <p:cNvPr id="12" name="Ellipse 11"/>
          <p:cNvSpPr/>
          <p:nvPr/>
        </p:nvSpPr>
        <p:spPr>
          <a:xfrm>
            <a:off x="916647" y="3221457"/>
            <a:ext cx="1712875" cy="869175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CH" dirty="0" smtClean="0"/>
              <a:t>Sélection</a:t>
            </a:r>
          </a:p>
          <a:p>
            <a:pPr algn="ctr"/>
            <a:r>
              <a:rPr lang="fr-CH" dirty="0" smtClean="0"/>
              <a:t>System</a:t>
            </a:r>
          </a:p>
        </p:txBody>
      </p:sp>
      <p:sp>
        <p:nvSpPr>
          <p:cNvPr id="13" name="Ellipse 12"/>
          <p:cNvSpPr/>
          <p:nvPr/>
        </p:nvSpPr>
        <p:spPr>
          <a:xfrm>
            <a:off x="703259" y="2221293"/>
            <a:ext cx="2139653" cy="890303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CH" dirty="0" smtClean="0"/>
              <a:t>Présélection</a:t>
            </a:r>
          </a:p>
          <a:p>
            <a:pPr algn="ctr"/>
            <a:r>
              <a:rPr lang="fr-CH" dirty="0" smtClean="0"/>
              <a:t>System</a:t>
            </a:r>
          </a:p>
        </p:txBody>
      </p:sp>
      <p:sp>
        <p:nvSpPr>
          <p:cNvPr id="14" name="Ellipse 13"/>
          <p:cNvSpPr/>
          <p:nvPr/>
        </p:nvSpPr>
        <p:spPr>
          <a:xfrm>
            <a:off x="703259" y="4200493"/>
            <a:ext cx="1966361" cy="878397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CH" dirty="0" smtClean="0"/>
              <a:t>Placement</a:t>
            </a:r>
          </a:p>
          <a:p>
            <a:pPr algn="ctr"/>
            <a:r>
              <a:rPr lang="fr-CH" dirty="0" smtClean="0"/>
              <a:t>System</a:t>
            </a:r>
          </a:p>
        </p:txBody>
      </p:sp>
      <p:sp>
        <p:nvSpPr>
          <p:cNvPr id="8" name="Rectangle 7"/>
          <p:cNvSpPr/>
          <p:nvPr/>
        </p:nvSpPr>
        <p:spPr>
          <a:xfrm>
            <a:off x="3976703" y="3170248"/>
            <a:ext cx="1802423" cy="97903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CH" dirty="0" smtClean="0"/>
              <a:t>Registres[]</a:t>
            </a:r>
            <a:endParaRPr lang="fr-CH" dirty="0"/>
          </a:p>
        </p:txBody>
      </p:sp>
      <p:cxnSp>
        <p:nvCxnSpPr>
          <p:cNvPr id="16" name="Connecteur droit avec flèche 15"/>
          <p:cNvCxnSpPr>
            <a:stCxn id="13" idx="6"/>
          </p:cNvCxnSpPr>
          <p:nvPr/>
        </p:nvCxnSpPr>
        <p:spPr>
          <a:xfrm>
            <a:off x="2842912" y="2666445"/>
            <a:ext cx="1133791" cy="70426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/>
          <p:cNvCxnSpPr>
            <a:stCxn id="12" idx="6"/>
            <a:endCxn id="8" idx="1"/>
          </p:cNvCxnSpPr>
          <p:nvPr/>
        </p:nvCxnSpPr>
        <p:spPr>
          <a:xfrm>
            <a:off x="2629522" y="3656045"/>
            <a:ext cx="1347181" cy="372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/>
          <p:cNvCxnSpPr>
            <a:stCxn id="14" idx="6"/>
          </p:cNvCxnSpPr>
          <p:nvPr/>
        </p:nvCxnSpPr>
        <p:spPr>
          <a:xfrm flipV="1">
            <a:off x="2669620" y="3980685"/>
            <a:ext cx="1307083" cy="65900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avec flèche vers la gauche 26"/>
          <p:cNvSpPr/>
          <p:nvPr/>
        </p:nvSpPr>
        <p:spPr>
          <a:xfrm>
            <a:off x="9121357" y="3024861"/>
            <a:ext cx="2470638" cy="1262365"/>
          </a:xfrm>
          <a:prstGeom prst="leftArrowCallou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 smtClean="0"/>
              <a:t>Event:</a:t>
            </a:r>
          </a:p>
          <a:p>
            <a:pPr algn="ctr"/>
            <a:r>
              <a:rPr lang="fr-CH" dirty="0" smtClean="0"/>
              <a:t>Retirer</a:t>
            </a:r>
          </a:p>
          <a:p>
            <a:pPr algn="ctr"/>
            <a:r>
              <a:rPr lang="fr-CH" dirty="0" smtClean="0"/>
              <a:t>1 élément</a:t>
            </a:r>
            <a:endParaRPr lang="fr-CH" dirty="0"/>
          </a:p>
        </p:txBody>
      </p:sp>
      <p:sp>
        <p:nvSpPr>
          <p:cNvPr id="28" name="Flèche courbée vers le bas 27"/>
          <p:cNvSpPr/>
          <p:nvPr/>
        </p:nvSpPr>
        <p:spPr>
          <a:xfrm flipH="1">
            <a:off x="4734800" y="2364249"/>
            <a:ext cx="3088568" cy="747347"/>
          </a:xfrm>
          <a:prstGeom prst="curvedDown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>
              <a:solidFill>
                <a:schemeClr val="tx1"/>
              </a:solidFill>
            </a:endParaRPr>
          </a:p>
        </p:txBody>
      </p:sp>
      <p:sp>
        <p:nvSpPr>
          <p:cNvPr id="29" name="Flèche droite rayée 28"/>
          <p:cNvSpPr/>
          <p:nvPr/>
        </p:nvSpPr>
        <p:spPr>
          <a:xfrm>
            <a:off x="5855386" y="3427443"/>
            <a:ext cx="746253" cy="457200"/>
          </a:xfrm>
          <a:prstGeom prst="stripedRightArrow">
            <a:avLst>
              <a:gd name="adj1" fmla="val 53846"/>
              <a:gd name="adj2" fmla="val 4807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17374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animBg="1"/>
      <p:bldP spid="12" grpId="0" animBg="1"/>
      <p:bldP spid="13" grpId="0" animBg="1"/>
      <p:bldP spid="14" grpId="0" animBg="1"/>
      <p:bldP spid="8" grpId="0" animBg="1"/>
      <p:bldP spid="27" grpId="0" animBg="1"/>
      <p:bldP spid="28" grpId="0" animBg="1"/>
      <p:bldP spid="2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9119" y="48972"/>
            <a:ext cx="10353761" cy="1326321"/>
          </a:xfrm>
        </p:spPr>
        <p:txBody>
          <a:bodyPr/>
          <a:lstStyle/>
          <a:p>
            <a:r>
              <a:rPr lang="fr-CH" b="1" dirty="0" smtClean="0"/>
              <a:t>Gestion des entités</a:t>
            </a:r>
            <a:endParaRPr lang="fr-CH" b="1" dirty="0"/>
          </a:p>
        </p:txBody>
      </p:sp>
      <p:sp>
        <p:nvSpPr>
          <p:cNvPr id="28" name="Espace réservé du pied de page 6">
            <a:extLst>
              <a:ext uri="{FF2B5EF4-FFF2-40B4-BE49-F238E27FC236}">
                <a16:creationId xmlns:a16="http://schemas.microsoft.com/office/drawing/2014/main" id="{D35B07CA-C9B9-4250-BEAD-E82F039EA307}"/>
              </a:ext>
            </a:extLst>
          </p:cNvPr>
          <p:cNvSpPr txBox="1">
            <a:spLocks/>
          </p:cNvSpPr>
          <p:nvPr/>
        </p:nvSpPr>
        <p:spPr>
          <a:xfrm>
            <a:off x="913794" y="6475370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  <a:endParaRPr lang="fr-CH" dirty="0"/>
          </a:p>
        </p:txBody>
      </p:sp>
      <p:sp>
        <p:nvSpPr>
          <p:cNvPr id="29" name="Espace réservé du numéro de diapositive 7">
            <a:extLst>
              <a:ext uri="{FF2B5EF4-FFF2-40B4-BE49-F238E27FC236}">
                <a16:creationId xmlns:a16="http://schemas.microsoft.com/office/drawing/2014/main" id="{761037B4-D27B-4A65-A84F-91ECD68836B8}"/>
              </a:ext>
            </a:extLst>
          </p:cNvPr>
          <p:cNvSpPr txBox="1">
            <a:spLocks/>
          </p:cNvSpPr>
          <p:nvPr/>
        </p:nvSpPr>
        <p:spPr>
          <a:xfrm>
            <a:off x="10514011" y="645861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7</a:t>
            </a:fld>
            <a:endParaRPr lang="fr-CH"/>
          </a:p>
        </p:txBody>
      </p:sp>
      <p:sp>
        <p:nvSpPr>
          <p:cNvPr id="30" name="Espace réservé de la date 5">
            <a:extLst>
              <a:ext uri="{FF2B5EF4-FFF2-40B4-BE49-F238E27FC236}">
                <a16:creationId xmlns:a16="http://schemas.microsoft.com/office/drawing/2014/main" id="{FBA55818-E575-4A7D-95C1-C1032D7DAF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8736" y="6458619"/>
            <a:ext cx="2743200" cy="365125"/>
          </a:xfrm>
        </p:spPr>
        <p:txBody>
          <a:bodyPr/>
          <a:lstStyle/>
          <a:p>
            <a:r>
              <a:rPr lang="fr-FR" dirty="0" smtClean="0"/>
              <a:t>13.06.2022</a:t>
            </a:r>
            <a:endParaRPr lang="fr-CH" dirty="0"/>
          </a:p>
        </p:txBody>
      </p:sp>
      <p:sp>
        <p:nvSpPr>
          <p:cNvPr id="31" name="Espace réservé du contenu 2"/>
          <p:cNvSpPr>
            <a:spLocks noGrp="1"/>
          </p:cNvSpPr>
          <p:nvPr>
            <p:ph idx="1"/>
          </p:nvPr>
        </p:nvSpPr>
        <p:spPr>
          <a:xfrm>
            <a:off x="1298032" y="1091722"/>
            <a:ext cx="2805343" cy="701567"/>
          </a:xfrm>
        </p:spPr>
        <p:txBody>
          <a:bodyPr/>
          <a:lstStyle/>
          <a:p>
            <a:pPr marL="0" indent="0" algn="ctr">
              <a:buNone/>
            </a:pPr>
            <a:r>
              <a:rPr lang="fr-CH" sz="2800" dirty="0" smtClean="0"/>
              <a:t>Tir</a:t>
            </a:r>
          </a:p>
          <a:p>
            <a:pPr marL="0" indent="0">
              <a:buNone/>
            </a:pPr>
            <a:endParaRPr lang="fr-CH" sz="2400" dirty="0"/>
          </a:p>
          <a:p>
            <a:endParaRPr lang="fr-CH" dirty="0"/>
          </a:p>
        </p:txBody>
      </p:sp>
      <p:pic>
        <p:nvPicPr>
          <p:cNvPr id="24" name="RegimentBehaviours - SampleScene - Windows, Mac, Linux - Unity 2021.3.3f1 Personal _DX11_ 2022-06-09 10-26-2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7093" r="45158"/>
          <a:stretch/>
        </p:blipFill>
        <p:spPr>
          <a:xfrm>
            <a:off x="1298032" y="1990047"/>
            <a:ext cx="2805343" cy="3870569"/>
          </a:xfrm>
          <a:prstGeom prst="rect">
            <a:avLst/>
          </a:prstGeom>
        </p:spPr>
      </p:pic>
      <p:sp>
        <p:nvSpPr>
          <p:cNvPr id="33" name="Espace réservé du contenu 2"/>
          <p:cNvSpPr txBox="1">
            <a:spLocks/>
          </p:cNvSpPr>
          <p:nvPr/>
        </p:nvSpPr>
        <p:spPr>
          <a:xfrm>
            <a:off x="4693327" y="1091722"/>
            <a:ext cx="2805343" cy="7015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CH" sz="2800" dirty="0" smtClean="0"/>
              <a:t>Réarrangement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CH" sz="2400" dirty="0" smtClean="0"/>
          </a:p>
          <a:p>
            <a:endParaRPr lang="fr-CH" dirty="0"/>
          </a:p>
        </p:txBody>
      </p:sp>
      <p:sp>
        <p:nvSpPr>
          <p:cNvPr id="34" name="Espace réservé du contenu 2"/>
          <p:cNvSpPr txBox="1">
            <a:spLocks/>
          </p:cNvSpPr>
          <p:nvPr/>
        </p:nvSpPr>
        <p:spPr>
          <a:xfrm>
            <a:off x="8085440" y="1091722"/>
            <a:ext cx="2805343" cy="7015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CH" sz="2800" dirty="0" smtClean="0"/>
              <a:t>Mouvement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CH" sz="2400" dirty="0" smtClean="0"/>
          </a:p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542340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7167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llipse 40"/>
          <p:cNvSpPr/>
          <p:nvPr/>
        </p:nvSpPr>
        <p:spPr>
          <a:xfrm>
            <a:off x="2202538" y="2419082"/>
            <a:ext cx="461639" cy="46163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 smtClean="0"/>
              <a:t>4</a:t>
            </a:r>
            <a:endParaRPr lang="fr-CH" dirty="0"/>
          </a:p>
        </p:txBody>
      </p:sp>
      <p:sp>
        <p:nvSpPr>
          <p:cNvPr id="42" name="Ellipse 41"/>
          <p:cNvSpPr/>
          <p:nvPr/>
        </p:nvSpPr>
        <p:spPr>
          <a:xfrm>
            <a:off x="2202537" y="3059017"/>
            <a:ext cx="461639" cy="46163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 smtClean="0"/>
              <a:t>3</a:t>
            </a:r>
            <a:endParaRPr lang="fr-CH" dirty="0"/>
          </a:p>
        </p:txBody>
      </p:sp>
      <p:sp>
        <p:nvSpPr>
          <p:cNvPr id="43" name="Ellipse 42"/>
          <p:cNvSpPr/>
          <p:nvPr/>
        </p:nvSpPr>
        <p:spPr>
          <a:xfrm>
            <a:off x="2202536" y="3698952"/>
            <a:ext cx="461639" cy="46163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 smtClean="0"/>
              <a:t>2</a:t>
            </a:r>
            <a:endParaRPr lang="fr-CH" dirty="0"/>
          </a:p>
        </p:txBody>
      </p:sp>
      <p:sp>
        <p:nvSpPr>
          <p:cNvPr id="44" name="Ellipse 43"/>
          <p:cNvSpPr/>
          <p:nvPr/>
        </p:nvSpPr>
        <p:spPr>
          <a:xfrm>
            <a:off x="2202536" y="4338887"/>
            <a:ext cx="461639" cy="46163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 smtClean="0"/>
              <a:t>1</a:t>
            </a:r>
            <a:endParaRPr lang="fr-CH" dirty="0"/>
          </a:p>
        </p:txBody>
      </p:sp>
      <p:sp>
        <p:nvSpPr>
          <p:cNvPr id="45" name="Ellipse 44"/>
          <p:cNvSpPr/>
          <p:nvPr/>
        </p:nvSpPr>
        <p:spPr>
          <a:xfrm>
            <a:off x="2202536" y="4978822"/>
            <a:ext cx="461639" cy="46163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 smtClean="0"/>
              <a:t>0</a:t>
            </a:r>
            <a:endParaRPr lang="fr-CH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4" y="57853"/>
            <a:ext cx="10353761" cy="1326321"/>
          </a:xfrm>
        </p:spPr>
        <p:txBody>
          <a:bodyPr/>
          <a:lstStyle/>
          <a:p>
            <a:r>
              <a:rPr lang="fr-CH" b="1" dirty="0" smtClean="0"/>
              <a:t>Gestion : Tir</a:t>
            </a:r>
            <a:endParaRPr lang="fr-CH" b="1" dirty="0"/>
          </a:p>
        </p:txBody>
      </p:sp>
      <p:sp>
        <p:nvSpPr>
          <p:cNvPr id="23" name="Espace réservé de la date 5">
            <a:extLst>
              <a:ext uri="{FF2B5EF4-FFF2-40B4-BE49-F238E27FC236}">
                <a16:creationId xmlns:a16="http://schemas.microsoft.com/office/drawing/2014/main" id="{DD745029-3BDE-4FB7-B052-56FA78EAE276}"/>
              </a:ext>
            </a:extLst>
          </p:cNvPr>
          <p:cNvSpPr txBox="1">
            <a:spLocks/>
          </p:cNvSpPr>
          <p:nvPr/>
        </p:nvSpPr>
        <p:spPr>
          <a:xfrm>
            <a:off x="7678736" y="64586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 dirty="0" smtClean="0"/>
              <a:t>13.06.2022</a:t>
            </a:r>
            <a:endParaRPr lang="fr-CH" dirty="0"/>
          </a:p>
        </p:txBody>
      </p:sp>
      <p:sp>
        <p:nvSpPr>
          <p:cNvPr id="24" name="Espace réservé du pied de page 6">
            <a:extLst>
              <a:ext uri="{FF2B5EF4-FFF2-40B4-BE49-F238E27FC236}">
                <a16:creationId xmlns:a16="http://schemas.microsoft.com/office/drawing/2014/main" id="{C7F35E47-599C-438E-9712-131A43EB0972}"/>
              </a:ext>
            </a:extLst>
          </p:cNvPr>
          <p:cNvSpPr txBox="1">
            <a:spLocks/>
          </p:cNvSpPr>
          <p:nvPr/>
        </p:nvSpPr>
        <p:spPr>
          <a:xfrm>
            <a:off x="913794" y="6475370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  <a:endParaRPr lang="fr-CH" dirty="0"/>
          </a:p>
        </p:txBody>
      </p:sp>
      <p:sp>
        <p:nvSpPr>
          <p:cNvPr id="25" name="Espace réservé du numéro de diapositive 7">
            <a:extLst>
              <a:ext uri="{FF2B5EF4-FFF2-40B4-BE49-F238E27FC236}">
                <a16:creationId xmlns:a16="http://schemas.microsoft.com/office/drawing/2014/main" id="{480D42CC-AC0E-4410-A394-ECC02CC70337}"/>
              </a:ext>
            </a:extLst>
          </p:cNvPr>
          <p:cNvSpPr txBox="1">
            <a:spLocks/>
          </p:cNvSpPr>
          <p:nvPr/>
        </p:nvSpPr>
        <p:spPr>
          <a:xfrm>
            <a:off x="10514011" y="645861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8</a:t>
            </a:fld>
            <a:endParaRPr lang="fr-CH"/>
          </a:p>
        </p:txBody>
      </p:sp>
      <p:sp>
        <p:nvSpPr>
          <p:cNvPr id="27" name="Ellipse 26"/>
          <p:cNvSpPr/>
          <p:nvPr/>
        </p:nvSpPr>
        <p:spPr>
          <a:xfrm>
            <a:off x="913796" y="2419082"/>
            <a:ext cx="461639" cy="4616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 smtClean="0"/>
              <a:t>0</a:t>
            </a:r>
            <a:endParaRPr lang="fr-CH" dirty="0"/>
          </a:p>
        </p:txBody>
      </p:sp>
      <p:sp>
        <p:nvSpPr>
          <p:cNvPr id="28" name="Ellipse 27"/>
          <p:cNvSpPr/>
          <p:nvPr/>
        </p:nvSpPr>
        <p:spPr>
          <a:xfrm>
            <a:off x="913795" y="3059017"/>
            <a:ext cx="461639" cy="4616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 smtClean="0"/>
              <a:t>1</a:t>
            </a:r>
            <a:endParaRPr lang="fr-CH" dirty="0"/>
          </a:p>
        </p:txBody>
      </p:sp>
      <p:sp>
        <p:nvSpPr>
          <p:cNvPr id="29" name="Ellipse 28"/>
          <p:cNvSpPr/>
          <p:nvPr/>
        </p:nvSpPr>
        <p:spPr>
          <a:xfrm>
            <a:off x="913794" y="3698952"/>
            <a:ext cx="461639" cy="4616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 smtClean="0"/>
              <a:t>2</a:t>
            </a:r>
            <a:endParaRPr lang="fr-CH" dirty="0"/>
          </a:p>
        </p:txBody>
      </p:sp>
      <p:sp>
        <p:nvSpPr>
          <p:cNvPr id="30" name="Ellipse 29"/>
          <p:cNvSpPr/>
          <p:nvPr/>
        </p:nvSpPr>
        <p:spPr>
          <a:xfrm>
            <a:off x="913794" y="4338887"/>
            <a:ext cx="461639" cy="4616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 smtClean="0"/>
              <a:t>3</a:t>
            </a:r>
            <a:endParaRPr lang="fr-CH" dirty="0"/>
          </a:p>
        </p:txBody>
      </p:sp>
      <p:sp>
        <p:nvSpPr>
          <p:cNvPr id="31" name="Ellipse 30"/>
          <p:cNvSpPr/>
          <p:nvPr/>
        </p:nvSpPr>
        <p:spPr>
          <a:xfrm>
            <a:off x="913794" y="4978822"/>
            <a:ext cx="461639" cy="4616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 smtClean="0"/>
              <a:t>4</a:t>
            </a:r>
            <a:endParaRPr lang="fr-CH" dirty="0"/>
          </a:p>
        </p:txBody>
      </p:sp>
      <p:grpSp>
        <p:nvGrpSpPr>
          <p:cNvPr id="46" name="Groupe 45"/>
          <p:cNvGrpSpPr/>
          <p:nvPr/>
        </p:nvGrpSpPr>
        <p:grpSpPr>
          <a:xfrm>
            <a:off x="2202536" y="2419082"/>
            <a:ext cx="461641" cy="3021379"/>
            <a:chOff x="2202536" y="2419082"/>
            <a:chExt cx="461641" cy="3021379"/>
          </a:xfrm>
        </p:grpSpPr>
        <p:sp>
          <p:nvSpPr>
            <p:cNvPr id="32" name="Ellipse 31"/>
            <p:cNvSpPr/>
            <p:nvPr/>
          </p:nvSpPr>
          <p:spPr>
            <a:xfrm>
              <a:off x="2202538" y="2419082"/>
              <a:ext cx="461639" cy="46163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3" name="Ellipse 32"/>
            <p:cNvSpPr/>
            <p:nvPr/>
          </p:nvSpPr>
          <p:spPr>
            <a:xfrm>
              <a:off x="2202537" y="3059017"/>
              <a:ext cx="461639" cy="46163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4" name="Ellipse 33"/>
            <p:cNvSpPr/>
            <p:nvPr/>
          </p:nvSpPr>
          <p:spPr>
            <a:xfrm>
              <a:off x="2202536" y="3698952"/>
              <a:ext cx="461639" cy="46163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5" name="Ellipse 34"/>
            <p:cNvSpPr/>
            <p:nvPr/>
          </p:nvSpPr>
          <p:spPr>
            <a:xfrm>
              <a:off x="2202536" y="4338887"/>
              <a:ext cx="461639" cy="46163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6" name="Ellipse 35"/>
            <p:cNvSpPr/>
            <p:nvPr/>
          </p:nvSpPr>
          <p:spPr>
            <a:xfrm>
              <a:off x="2202536" y="4978822"/>
              <a:ext cx="461639" cy="46163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77" name="Groupe 76"/>
          <p:cNvGrpSpPr/>
          <p:nvPr/>
        </p:nvGrpSpPr>
        <p:grpSpPr>
          <a:xfrm>
            <a:off x="1375433" y="2649902"/>
            <a:ext cx="827105" cy="2559740"/>
            <a:chOff x="1375433" y="2649902"/>
            <a:chExt cx="827105" cy="2559740"/>
          </a:xfrm>
        </p:grpSpPr>
        <p:cxnSp>
          <p:nvCxnSpPr>
            <p:cNvPr id="38" name="Connecteur droit avec flèche 37"/>
            <p:cNvCxnSpPr>
              <a:stCxn id="27" idx="6"/>
              <a:endCxn id="32" idx="2"/>
            </p:cNvCxnSpPr>
            <p:nvPr/>
          </p:nvCxnSpPr>
          <p:spPr>
            <a:xfrm>
              <a:off x="1375435" y="2649902"/>
              <a:ext cx="82710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eur droit avec flèche 39"/>
            <p:cNvCxnSpPr>
              <a:stCxn id="28" idx="6"/>
              <a:endCxn id="33" idx="2"/>
            </p:cNvCxnSpPr>
            <p:nvPr/>
          </p:nvCxnSpPr>
          <p:spPr>
            <a:xfrm>
              <a:off x="1375434" y="3289837"/>
              <a:ext cx="82710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cteur droit avec flèche 47"/>
            <p:cNvCxnSpPr>
              <a:stCxn id="29" idx="6"/>
              <a:endCxn id="34" idx="2"/>
            </p:cNvCxnSpPr>
            <p:nvPr/>
          </p:nvCxnSpPr>
          <p:spPr>
            <a:xfrm>
              <a:off x="1375433" y="3929772"/>
              <a:ext cx="82710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cteur droit avec flèche 49"/>
            <p:cNvCxnSpPr>
              <a:stCxn id="30" idx="6"/>
              <a:endCxn id="35" idx="2"/>
            </p:cNvCxnSpPr>
            <p:nvPr/>
          </p:nvCxnSpPr>
          <p:spPr>
            <a:xfrm>
              <a:off x="1375433" y="4569707"/>
              <a:ext cx="82710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cteur droit avec flèche 53"/>
            <p:cNvCxnSpPr>
              <a:stCxn id="31" idx="6"/>
              <a:endCxn id="36" idx="2"/>
            </p:cNvCxnSpPr>
            <p:nvPr/>
          </p:nvCxnSpPr>
          <p:spPr>
            <a:xfrm>
              <a:off x="1375433" y="5209642"/>
              <a:ext cx="82710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Espace réservé du contenu 2"/>
          <p:cNvSpPr>
            <a:spLocks noGrp="1"/>
          </p:cNvSpPr>
          <p:nvPr>
            <p:ph idx="1"/>
          </p:nvPr>
        </p:nvSpPr>
        <p:spPr>
          <a:xfrm>
            <a:off x="350868" y="1442506"/>
            <a:ext cx="2832583" cy="701567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fr-CH" sz="2800" dirty="0" smtClean="0"/>
              <a:t>Choix des cibles</a:t>
            </a:r>
            <a:endParaRPr lang="fr-CH" sz="2400" dirty="0"/>
          </a:p>
          <a:p>
            <a:endParaRPr lang="fr-CH" dirty="0"/>
          </a:p>
        </p:txBody>
      </p:sp>
      <p:grpSp>
        <p:nvGrpSpPr>
          <p:cNvPr id="75" name="Groupe 74"/>
          <p:cNvGrpSpPr/>
          <p:nvPr/>
        </p:nvGrpSpPr>
        <p:grpSpPr>
          <a:xfrm>
            <a:off x="1331785" y="2606254"/>
            <a:ext cx="870751" cy="2603387"/>
            <a:chOff x="1331786" y="2606255"/>
            <a:chExt cx="870751" cy="2603387"/>
          </a:xfrm>
        </p:grpSpPr>
        <p:cxnSp>
          <p:nvCxnSpPr>
            <p:cNvPr id="57" name="Connecteur droit avec flèche 56"/>
            <p:cNvCxnSpPr>
              <a:endCxn id="36" idx="2"/>
            </p:cNvCxnSpPr>
            <p:nvPr/>
          </p:nvCxnSpPr>
          <p:spPr>
            <a:xfrm>
              <a:off x="1331786" y="2606255"/>
              <a:ext cx="870750" cy="260338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cteur droit avec flèche 58"/>
            <p:cNvCxnSpPr>
              <a:stCxn id="28" idx="6"/>
              <a:endCxn id="35" idx="2"/>
            </p:cNvCxnSpPr>
            <p:nvPr/>
          </p:nvCxnSpPr>
          <p:spPr>
            <a:xfrm>
              <a:off x="1375434" y="3289837"/>
              <a:ext cx="827102" cy="12798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cteur droit avec flèche 61"/>
            <p:cNvCxnSpPr>
              <a:stCxn id="29" idx="6"/>
              <a:endCxn id="34" idx="2"/>
            </p:cNvCxnSpPr>
            <p:nvPr/>
          </p:nvCxnSpPr>
          <p:spPr>
            <a:xfrm>
              <a:off x="1375433" y="3929772"/>
              <a:ext cx="82710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cteur droit avec flèche 66"/>
            <p:cNvCxnSpPr>
              <a:stCxn id="30" idx="6"/>
              <a:endCxn id="33" idx="2"/>
            </p:cNvCxnSpPr>
            <p:nvPr/>
          </p:nvCxnSpPr>
          <p:spPr>
            <a:xfrm flipV="1">
              <a:off x="1375433" y="3289837"/>
              <a:ext cx="827104" cy="12798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cteur droit avec flèche 69"/>
            <p:cNvCxnSpPr>
              <a:stCxn id="31" idx="6"/>
            </p:cNvCxnSpPr>
            <p:nvPr/>
          </p:nvCxnSpPr>
          <p:spPr>
            <a:xfrm flipV="1">
              <a:off x="1375433" y="2649901"/>
              <a:ext cx="827101" cy="25597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Espace réservé du contenu 2"/>
          <p:cNvSpPr txBox="1">
            <a:spLocks/>
          </p:cNvSpPr>
          <p:nvPr/>
        </p:nvSpPr>
        <p:spPr>
          <a:xfrm>
            <a:off x="3634135" y="1407751"/>
            <a:ext cx="4527611" cy="7015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CH" sz="2800" dirty="0" smtClean="0"/>
              <a:t>Taille de lignes différentes</a:t>
            </a:r>
            <a:endParaRPr lang="fr-CH" sz="2400" dirty="0" smtClean="0"/>
          </a:p>
          <a:p>
            <a:endParaRPr lang="fr-CH" dirty="0"/>
          </a:p>
        </p:txBody>
      </p:sp>
      <p:grpSp>
        <p:nvGrpSpPr>
          <p:cNvPr id="110" name="Groupe 109"/>
          <p:cNvGrpSpPr/>
          <p:nvPr/>
        </p:nvGrpSpPr>
        <p:grpSpPr>
          <a:xfrm>
            <a:off x="5215483" y="2410707"/>
            <a:ext cx="461641" cy="3021379"/>
            <a:chOff x="3491278" y="2410707"/>
            <a:chExt cx="461641" cy="3021379"/>
          </a:xfrm>
        </p:grpSpPr>
        <p:sp>
          <p:nvSpPr>
            <p:cNvPr id="79" name="Ellipse 78"/>
            <p:cNvSpPr/>
            <p:nvPr/>
          </p:nvSpPr>
          <p:spPr>
            <a:xfrm>
              <a:off x="3491280" y="2410707"/>
              <a:ext cx="461639" cy="46163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 smtClean="0"/>
                <a:t>0</a:t>
              </a:r>
              <a:endParaRPr lang="fr-CH" dirty="0"/>
            </a:p>
          </p:txBody>
        </p:sp>
        <p:sp>
          <p:nvSpPr>
            <p:cNvPr id="80" name="Ellipse 79"/>
            <p:cNvSpPr/>
            <p:nvPr/>
          </p:nvSpPr>
          <p:spPr>
            <a:xfrm>
              <a:off x="3491279" y="3050642"/>
              <a:ext cx="461639" cy="46163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 smtClean="0"/>
                <a:t>1</a:t>
              </a:r>
              <a:endParaRPr lang="fr-CH" dirty="0"/>
            </a:p>
          </p:txBody>
        </p:sp>
        <p:sp>
          <p:nvSpPr>
            <p:cNvPr id="81" name="Ellipse 80"/>
            <p:cNvSpPr/>
            <p:nvPr/>
          </p:nvSpPr>
          <p:spPr>
            <a:xfrm>
              <a:off x="3491278" y="3690577"/>
              <a:ext cx="461639" cy="46163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 smtClean="0"/>
                <a:t>2</a:t>
              </a:r>
              <a:endParaRPr lang="fr-CH" dirty="0"/>
            </a:p>
          </p:txBody>
        </p:sp>
        <p:sp>
          <p:nvSpPr>
            <p:cNvPr id="82" name="Ellipse 81"/>
            <p:cNvSpPr/>
            <p:nvPr/>
          </p:nvSpPr>
          <p:spPr>
            <a:xfrm>
              <a:off x="3491278" y="4330512"/>
              <a:ext cx="461639" cy="46163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 smtClean="0"/>
                <a:t>3</a:t>
              </a:r>
              <a:endParaRPr lang="fr-CH" dirty="0"/>
            </a:p>
          </p:txBody>
        </p:sp>
        <p:sp>
          <p:nvSpPr>
            <p:cNvPr id="83" name="Ellipse 82"/>
            <p:cNvSpPr/>
            <p:nvPr/>
          </p:nvSpPr>
          <p:spPr>
            <a:xfrm>
              <a:off x="3491278" y="4970447"/>
              <a:ext cx="461639" cy="46163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 smtClean="0"/>
                <a:t>4</a:t>
              </a:r>
              <a:endParaRPr lang="fr-CH" dirty="0"/>
            </a:p>
          </p:txBody>
        </p:sp>
      </p:grpSp>
      <p:grpSp>
        <p:nvGrpSpPr>
          <p:cNvPr id="111" name="Groupe 110"/>
          <p:cNvGrpSpPr/>
          <p:nvPr/>
        </p:nvGrpSpPr>
        <p:grpSpPr>
          <a:xfrm>
            <a:off x="6504225" y="3050642"/>
            <a:ext cx="461639" cy="1101574"/>
            <a:chOff x="4780020" y="3050642"/>
            <a:chExt cx="461639" cy="1101574"/>
          </a:xfrm>
        </p:grpSpPr>
        <p:sp>
          <p:nvSpPr>
            <p:cNvPr id="85" name="Ellipse 84"/>
            <p:cNvSpPr/>
            <p:nvPr/>
          </p:nvSpPr>
          <p:spPr>
            <a:xfrm>
              <a:off x="4780020" y="3050642"/>
              <a:ext cx="461639" cy="46163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 smtClean="0"/>
                <a:t>1</a:t>
              </a:r>
              <a:endParaRPr lang="fr-CH" dirty="0"/>
            </a:p>
          </p:txBody>
        </p:sp>
        <p:sp>
          <p:nvSpPr>
            <p:cNvPr id="86" name="Ellipse 85"/>
            <p:cNvSpPr/>
            <p:nvPr/>
          </p:nvSpPr>
          <p:spPr>
            <a:xfrm>
              <a:off x="4780020" y="3690577"/>
              <a:ext cx="461639" cy="46163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 smtClean="0"/>
                <a:t>0</a:t>
              </a:r>
              <a:endParaRPr lang="fr-CH" dirty="0"/>
            </a:p>
          </p:txBody>
        </p:sp>
      </p:grpSp>
      <p:cxnSp>
        <p:nvCxnSpPr>
          <p:cNvPr id="88" name="Connecteur droit avec flèche 87"/>
          <p:cNvCxnSpPr>
            <a:stCxn id="79" idx="6"/>
            <a:endCxn id="85" idx="2"/>
          </p:cNvCxnSpPr>
          <p:nvPr/>
        </p:nvCxnSpPr>
        <p:spPr>
          <a:xfrm>
            <a:off x="5677124" y="2641527"/>
            <a:ext cx="827101" cy="639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e 108"/>
          <p:cNvGrpSpPr/>
          <p:nvPr/>
        </p:nvGrpSpPr>
        <p:grpSpPr>
          <a:xfrm>
            <a:off x="5677123" y="3281461"/>
            <a:ext cx="827101" cy="1930539"/>
            <a:chOff x="3952918" y="3281461"/>
            <a:chExt cx="827101" cy="1930539"/>
          </a:xfrm>
        </p:grpSpPr>
        <p:cxnSp>
          <p:nvCxnSpPr>
            <p:cNvPr id="98" name="Connecteur droit 97"/>
            <p:cNvCxnSpPr/>
            <p:nvPr/>
          </p:nvCxnSpPr>
          <p:spPr>
            <a:xfrm>
              <a:off x="3961053" y="5206371"/>
              <a:ext cx="212683" cy="562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cteur droit 90"/>
            <p:cNvCxnSpPr/>
            <p:nvPr/>
          </p:nvCxnSpPr>
          <p:spPr>
            <a:xfrm flipV="1">
              <a:off x="3952918" y="3289357"/>
              <a:ext cx="212682" cy="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cteur droit 89"/>
            <p:cNvCxnSpPr/>
            <p:nvPr/>
          </p:nvCxnSpPr>
          <p:spPr>
            <a:xfrm>
              <a:off x="4165600" y="3281461"/>
              <a:ext cx="0" cy="19281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cteur droit 93"/>
            <p:cNvCxnSpPr/>
            <p:nvPr/>
          </p:nvCxnSpPr>
          <p:spPr>
            <a:xfrm flipV="1">
              <a:off x="3952918" y="3927161"/>
              <a:ext cx="212682" cy="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cteur droit 94"/>
            <p:cNvCxnSpPr/>
            <p:nvPr/>
          </p:nvCxnSpPr>
          <p:spPr>
            <a:xfrm>
              <a:off x="3961053" y="4561331"/>
              <a:ext cx="20454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Flèche droite 103"/>
            <p:cNvSpPr/>
            <p:nvPr/>
          </p:nvSpPr>
          <p:spPr>
            <a:xfrm>
              <a:off x="4165599" y="3714154"/>
              <a:ext cx="614420" cy="42862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105" name="Émoticône 104"/>
          <p:cNvSpPr/>
          <p:nvPr/>
        </p:nvSpPr>
        <p:spPr>
          <a:xfrm>
            <a:off x="6504221" y="3685858"/>
            <a:ext cx="461640" cy="461640"/>
          </a:xfrm>
          <a:prstGeom prst="smileyFace">
            <a:avLst>
              <a:gd name="adj" fmla="val -4653"/>
            </a:avLst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dirty="0" smtClean="0"/>
              <a:t>0</a:t>
            </a:r>
            <a:endParaRPr lang="fr-CH" sz="1400" dirty="0"/>
          </a:p>
        </p:txBody>
      </p:sp>
      <p:sp>
        <p:nvSpPr>
          <p:cNvPr id="106" name="Larme 105"/>
          <p:cNvSpPr/>
          <p:nvPr/>
        </p:nvSpPr>
        <p:spPr>
          <a:xfrm rot="18827240">
            <a:off x="6531680" y="3703608"/>
            <a:ext cx="115778" cy="125467"/>
          </a:xfrm>
          <a:prstGeom prst="teardrop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142944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25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25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  <p:bldP spid="10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9119" y="64634"/>
            <a:ext cx="10353761" cy="1326321"/>
          </a:xfrm>
        </p:spPr>
        <p:txBody>
          <a:bodyPr/>
          <a:lstStyle/>
          <a:p>
            <a:r>
              <a:rPr lang="fr-CH" b="1" dirty="0" smtClean="0"/>
              <a:t>Gestion : Réarrangement</a:t>
            </a:r>
            <a:endParaRPr lang="fr-CH" b="1" dirty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>
          <a:xfrm>
            <a:off x="7684061" y="6421315"/>
            <a:ext cx="2743200" cy="365125"/>
          </a:xfrm>
        </p:spPr>
        <p:txBody>
          <a:bodyPr/>
          <a:lstStyle/>
          <a:p>
            <a:r>
              <a:rPr lang="fr-FR" smtClean="0"/>
              <a:t>13.06.2022</a:t>
            </a:r>
            <a:endParaRPr lang="fr-CH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>
          <a:xfrm>
            <a:off x="919119" y="6421315"/>
            <a:ext cx="6672865" cy="365125"/>
          </a:xfrm>
        </p:spPr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10519336" y="6421315"/>
            <a:ext cx="753545" cy="365125"/>
          </a:xfrm>
        </p:spPr>
        <p:txBody>
          <a:bodyPr/>
          <a:lstStyle/>
          <a:p>
            <a:fld id="{877A364F-776A-4279-BBAB-336C6B9E27FF}" type="slidenum">
              <a:rPr lang="fr-CH" smtClean="0"/>
              <a:t>9</a:t>
            </a:fld>
            <a:endParaRPr lang="fr-CH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0729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TM04033921[[fn=Damas]]</Template>
  <TotalTime>768</TotalTime>
  <Words>629</Words>
  <Application>Microsoft Office PowerPoint</Application>
  <PresentationFormat>Grand écran</PresentationFormat>
  <Paragraphs>347</Paragraphs>
  <Slides>24</Slides>
  <Notes>1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24</vt:i4>
      </vt:variant>
    </vt:vector>
  </HeadingPairs>
  <TitlesOfParts>
    <vt:vector size="30" baseType="lpstr">
      <vt:lpstr>Arial</vt:lpstr>
      <vt:lpstr>Bookman Old Style</vt:lpstr>
      <vt:lpstr>Calibri</vt:lpstr>
      <vt:lpstr>Curlz MT</vt:lpstr>
      <vt:lpstr>Rockwell</vt:lpstr>
      <vt:lpstr>Damask</vt:lpstr>
      <vt:lpstr>Castle Defense</vt:lpstr>
      <vt:lpstr>Présentation</vt:lpstr>
      <vt:lpstr>Objectifs initiaux</vt:lpstr>
      <vt:lpstr>Régiment : Interactions</vt:lpstr>
      <vt:lpstr>Pourquoi une Présélection ?</vt:lpstr>
      <vt:lpstr>Structure commune des interactions</vt:lpstr>
      <vt:lpstr>Gestion des entités</vt:lpstr>
      <vt:lpstr>Gestion : Tir</vt:lpstr>
      <vt:lpstr>Gestion : Réarrangement</vt:lpstr>
      <vt:lpstr>Difficulté rencontrés</vt:lpstr>
      <vt:lpstr>Update Manager : Désavantage</vt:lpstr>
      <vt:lpstr>Système de grille : problématique</vt:lpstr>
      <vt:lpstr>Système de Grille : Besoins</vt:lpstr>
      <vt:lpstr>Système de grille : En Cours</vt:lpstr>
      <vt:lpstr>S’adapter à une grille plus petite</vt:lpstr>
      <vt:lpstr>S’adapter à une grille plus grande</vt:lpstr>
      <vt:lpstr>Système de grille : Division en Chunk</vt:lpstr>
      <vt:lpstr>Object Pooling</vt:lpstr>
      <vt:lpstr>Concept Général et Applications</vt:lpstr>
      <vt:lpstr>ConClusion</vt:lpstr>
      <vt:lpstr>DOcUMENTATION</vt:lpstr>
      <vt:lpstr>Good Enough</vt:lpstr>
      <vt:lpstr>Divers</vt:lpstr>
      <vt:lpstr>Question ?</vt:lpstr>
    </vt:vector>
  </TitlesOfParts>
  <Company>CPNV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Tower Defense</dc:title>
  <dc:creator>DURUZ Florian</dc:creator>
  <cp:lastModifiedBy>DURUZ Florian</cp:lastModifiedBy>
  <cp:revision>96</cp:revision>
  <dcterms:created xsi:type="dcterms:W3CDTF">2022-03-29T11:50:15Z</dcterms:created>
  <dcterms:modified xsi:type="dcterms:W3CDTF">2022-06-09T09:54:05Z</dcterms:modified>
</cp:coreProperties>
</file>

<file path=docProps/thumbnail.jpeg>
</file>